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5" r:id="rId4"/>
  </p:sldMasterIdLst>
  <p:notesMasterIdLst>
    <p:notesMasterId r:id="rId25"/>
  </p:notesMasterIdLst>
  <p:sldIdLst>
    <p:sldId id="270" r:id="rId5"/>
    <p:sldId id="308" r:id="rId6"/>
    <p:sldId id="318" r:id="rId7"/>
    <p:sldId id="324" r:id="rId8"/>
    <p:sldId id="323" r:id="rId9"/>
    <p:sldId id="276" r:id="rId10"/>
    <p:sldId id="311" r:id="rId11"/>
    <p:sldId id="294" r:id="rId12"/>
    <p:sldId id="312" r:id="rId13"/>
    <p:sldId id="307" r:id="rId14"/>
    <p:sldId id="306" r:id="rId15"/>
    <p:sldId id="314" r:id="rId16"/>
    <p:sldId id="301" r:id="rId17"/>
    <p:sldId id="319" r:id="rId18"/>
    <p:sldId id="321" r:id="rId19"/>
    <p:sldId id="304" r:id="rId20"/>
    <p:sldId id="317" r:id="rId21"/>
    <p:sldId id="305" r:id="rId22"/>
    <p:sldId id="325" r:id="rId23"/>
    <p:sldId id="288" r:id="rId24"/>
  </p:sldIdLst>
  <p:sldSz cx="9144000" cy="5143500" type="screen16x9"/>
  <p:notesSz cx="6858000" cy="9144000"/>
  <p:embeddedFontLst>
    <p:embeddedFont>
      <p:font typeface="Poppins" panose="00000500000000000000" pitchFamily="2" charset="0"/>
      <p:regular r:id="rId26"/>
      <p:bold r:id="rId27"/>
      <p:italic r:id="rId28"/>
      <p:boldItalic r:id="rId29"/>
    </p:embeddedFont>
    <p:embeddedFont>
      <p:font typeface="Poppins Bold" panose="00000800000000000000" pitchFamily="2" charset="0"/>
      <p:bold r:id="rId30"/>
      <p:italic r:id="rId31"/>
      <p:boldItalic r:id="rId32"/>
    </p:embeddedFont>
    <p:embeddedFont>
      <p:font typeface="Poppins Medium" panose="00000600000000000000" pitchFamily="2" charset="0"/>
      <p:regular r:id="rId33"/>
      <p:italic r:id="rId34"/>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418A24AD-28CE-482F-9CEC-39F92103F3E5}">
          <p14:sldIdLst>
            <p14:sldId id="270"/>
            <p14:sldId id="308"/>
            <p14:sldId id="318"/>
          </p14:sldIdLst>
        </p14:section>
        <p14:section name="Text &amp; Images" id="{E4F6BE49-6049-4B42-B7A9-4586FEAA3CA2}">
          <p14:sldIdLst>
            <p14:sldId id="324"/>
            <p14:sldId id="323"/>
            <p14:sldId id="276"/>
            <p14:sldId id="311"/>
            <p14:sldId id="294"/>
            <p14:sldId id="312"/>
          </p14:sldIdLst>
        </p14:section>
        <p14:section name="Text Only" id="{15718F1D-BE4B-4F57-8FE7-4D8460935A29}">
          <p14:sldIdLst>
            <p14:sldId id="307"/>
            <p14:sldId id="306"/>
            <p14:sldId id="314"/>
            <p14:sldId id="301"/>
            <p14:sldId id="319"/>
            <p14:sldId id="321"/>
            <p14:sldId id="304"/>
            <p14:sldId id="317"/>
            <p14:sldId id="305"/>
            <p14:sldId id="325"/>
            <p14:sldId id="288"/>
          </p14:sldIdLst>
        </p14:section>
        <p14:section name="Impact Slides" id="{3B55707E-811D-4E8D-9300-7376BF8F7B5D}">
          <p14:sldIdLst/>
        </p14:section>
        <p14:section name="Graph Slides" id="{302F4727-C412-4953-85E7-91DC91DF2AF1}">
          <p14:sldIdLst/>
        </p14:section>
        <p14:section name="Outro Sliddes" id="{691412C7-14B0-482E-8A99-C1BB6B15D37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E61"/>
    <a:srgbClr val="FFCC99"/>
    <a:srgbClr val="C5E3D7"/>
    <a:srgbClr val="CB5924"/>
    <a:srgbClr val="FF6600"/>
    <a:srgbClr val="EF8481"/>
    <a:srgbClr val="F6DCBF"/>
    <a:srgbClr val="147359"/>
    <a:srgbClr val="F4E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B5F096-3FEE-4AF2-99B1-1C29920E2C2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6F92E697-D994-40F5-AEDF-EC357618C499}">
      <dgm:prSet phldrT="[Text]"/>
      <dgm:spPr>
        <a:solidFill>
          <a:srgbClr val="EF8481"/>
        </a:solidFill>
        <a:ln>
          <a:solidFill>
            <a:srgbClr val="EF8481"/>
          </a:solidFill>
        </a:ln>
      </dgm:spPr>
      <dgm:t>
        <a:bodyPr/>
        <a:lstStyle/>
        <a:p>
          <a:r>
            <a:rPr lang="en-GB" b="1">
              <a:solidFill>
                <a:srgbClr val="144E61"/>
              </a:solidFill>
            </a:rPr>
            <a:t>The pitch</a:t>
          </a:r>
        </a:p>
      </dgm:t>
    </dgm:pt>
    <dgm:pt modelId="{022F0772-21F0-43F8-BB9A-C67D4928B126}" type="parTrans" cxnId="{2B5074B5-B354-4F08-A46B-324C1B5DA3EE}">
      <dgm:prSet/>
      <dgm:spPr/>
      <dgm:t>
        <a:bodyPr/>
        <a:lstStyle/>
        <a:p>
          <a:endParaRPr lang="en-GB"/>
        </a:p>
      </dgm:t>
    </dgm:pt>
    <dgm:pt modelId="{AFD5AB9A-37BE-4C6D-B750-CF343063F1FD}" type="sibTrans" cxnId="{2B5074B5-B354-4F08-A46B-324C1B5DA3EE}">
      <dgm:prSet/>
      <dgm:spPr/>
      <dgm:t>
        <a:bodyPr/>
        <a:lstStyle/>
        <a:p>
          <a:endParaRPr lang="en-GB"/>
        </a:p>
      </dgm:t>
    </dgm:pt>
    <dgm:pt modelId="{4FA944A8-8FC0-4CB5-892F-8761E3A1A058}">
      <dgm:prSet phldrT="[Text]"/>
      <dgm:spPr/>
      <dgm:t>
        <a:bodyPr/>
        <a:lstStyle/>
        <a:p>
          <a:r>
            <a:rPr lang="en-GB" b="1"/>
            <a:t>Using SU Resources discuss the role of Course Reps and the benefits</a:t>
          </a:r>
        </a:p>
      </dgm:t>
    </dgm:pt>
    <dgm:pt modelId="{10C0DF40-6903-4DBE-A4BE-37A7268C0CF4}" type="parTrans" cxnId="{4229A34C-90E1-476B-BBE1-23BA9D06D56D}">
      <dgm:prSet/>
      <dgm:spPr/>
      <dgm:t>
        <a:bodyPr/>
        <a:lstStyle/>
        <a:p>
          <a:endParaRPr lang="en-GB"/>
        </a:p>
      </dgm:t>
    </dgm:pt>
    <dgm:pt modelId="{B54D7772-4667-4845-B737-951A9A94019E}" type="sibTrans" cxnId="{4229A34C-90E1-476B-BBE1-23BA9D06D56D}">
      <dgm:prSet/>
      <dgm:spPr/>
      <dgm:t>
        <a:bodyPr/>
        <a:lstStyle/>
        <a:p>
          <a:endParaRPr lang="en-GB"/>
        </a:p>
      </dgm:t>
    </dgm:pt>
    <dgm:pt modelId="{8D1630C4-0624-4770-937B-28AE338DBB6E}">
      <dgm:prSet phldrT="[Text]"/>
      <dgm:spPr>
        <a:solidFill>
          <a:srgbClr val="EF8481"/>
        </a:solidFill>
        <a:ln>
          <a:solidFill>
            <a:srgbClr val="EF8481"/>
          </a:solidFill>
        </a:ln>
      </dgm:spPr>
      <dgm:t>
        <a:bodyPr/>
        <a:lstStyle/>
        <a:p>
          <a:r>
            <a:rPr lang="en-GB" b="1">
              <a:solidFill>
                <a:srgbClr val="144E61"/>
              </a:solidFill>
            </a:rPr>
            <a:t>The nominations</a:t>
          </a:r>
        </a:p>
      </dgm:t>
    </dgm:pt>
    <dgm:pt modelId="{92071174-BC46-4882-8FE7-5F62AA98AF1E}" type="parTrans" cxnId="{1041B714-E67E-4AD2-AF07-7B4DACC88D4E}">
      <dgm:prSet/>
      <dgm:spPr/>
      <dgm:t>
        <a:bodyPr/>
        <a:lstStyle/>
        <a:p>
          <a:endParaRPr lang="en-GB"/>
        </a:p>
      </dgm:t>
    </dgm:pt>
    <dgm:pt modelId="{BE77CBF9-4FB2-4068-8337-33CE1A03F5BE}" type="sibTrans" cxnId="{1041B714-E67E-4AD2-AF07-7B4DACC88D4E}">
      <dgm:prSet/>
      <dgm:spPr/>
      <dgm:t>
        <a:bodyPr/>
        <a:lstStyle/>
        <a:p>
          <a:endParaRPr lang="en-GB"/>
        </a:p>
      </dgm:t>
    </dgm:pt>
    <dgm:pt modelId="{62E224F5-1B39-4CD7-A296-498EC74AD0BB}">
      <dgm:prSet phldrT="[Text]"/>
      <dgm:spPr/>
      <dgm:t>
        <a:bodyPr/>
        <a:lstStyle/>
        <a:p>
          <a:r>
            <a:rPr lang="en-GB" b="1"/>
            <a:t>Explain how students can submit their nomination.</a:t>
          </a:r>
        </a:p>
      </dgm:t>
    </dgm:pt>
    <dgm:pt modelId="{08259A35-FB9C-4908-B770-7E04BE518B2F}" type="parTrans" cxnId="{1FFCDB77-4323-47CA-9FCE-9FCB96A1BD26}">
      <dgm:prSet/>
      <dgm:spPr/>
      <dgm:t>
        <a:bodyPr/>
        <a:lstStyle/>
        <a:p>
          <a:endParaRPr lang="en-GB"/>
        </a:p>
      </dgm:t>
    </dgm:pt>
    <dgm:pt modelId="{590F21EB-8232-4F73-B259-C0B878590753}" type="sibTrans" cxnId="{1FFCDB77-4323-47CA-9FCE-9FCB96A1BD26}">
      <dgm:prSet/>
      <dgm:spPr/>
      <dgm:t>
        <a:bodyPr/>
        <a:lstStyle/>
        <a:p>
          <a:endParaRPr lang="en-GB"/>
        </a:p>
      </dgm:t>
    </dgm:pt>
    <dgm:pt modelId="{942E9FA2-DA1E-45C8-A511-1722FB62CC92}">
      <dgm:prSet phldrT="[Text]"/>
      <dgm:spPr/>
      <dgm:t>
        <a:bodyPr/>
        <a:lstStyle/>
        <a:p>
          <a:r>
            <a:rPr lang="en-GB" b="1"/>
            <a:t>Provide a period for nominations to be submitted in and a clear end date and time.</a:t>
          </a:r>
        </a:p>
      </dgm:t>
    </dgm:pt>
    <dgm:pt modelId="{AACF9141-DF41-4B21-9A25-843D1CFD91B3}" type="parTrans" cxnId="{DF553A0C-31BD-4017-B2D8-448DD531CEC0}">
      <dgm:prSet/>
      <dgm:spPr/>
      <dgm:t>
        <a:bodyPr/>
        <a:lstStyle/>
        <a:p>
          <a:endParaRPr lang="en-GB"/>
        </a:p>
      </dgm:t>
    </dgm:pt>
    <dgm:pt modelId="{082DB568-253D-42F1-905E-D26C00EA771D}" type="sibTrans" cxnId="{DF553A0C-31BD-4017-B2D8-448DD531CEC0}">
      <dgm:prSet/>
      <dgm:spPr/>
      <dgm:t>
        <a:bodyPr/>
        <a:lstStyle/>
        <a:p>
          <a:endParaRPr lang="en-GB"/>
        </a:p>
      </dgm:t>
    </dgm:pt>
    <dgm:pt modelId="{FC034AF0-0D4B-471A-A0CB-21DA4C2F4D75}">
      <dgm:prSet phldrT="[Text]"/>
      <dgm:spPr>
        <a:solidFill>
          <a:srgbClr val="EF8481"/>
        </a:solidFill>
        <a:ln>
          <a:solidFill>
            <a:srgbClr val="EF8481"/>
          </a:solidFill>
        </a:ln>
      </dgm:spPr>
      <dgm:t>
        <a:bodyPr/>
        <a:lstStyle/>
        <a:p>
          <a:r>
            <a:rPr lang="en-GB" b="1">
              <a:solidFill>
                <a:srgbClr val="144E61"/>
              </a:solidFill>
            </a:rPr>
            <a:t>The election</a:t>
          </a:r>
        </a:p>
      </dgm:t>
    </dgm:pt>
    <dgm:pt modelId="{36E3C5AC-05CE-44A4-8DFC-6AEA78B7933C}" type="parTrans" cxnId="{F7AB6C25-5992-496E-B60C-06E334943502}">
      <dgm:prSet/>
      <dgm:spPr/>
      <dgm:t>
        <a:bodyPr/>
        <a:lstStyle/>
        <a:p>
          <a:endParaRPr lang="en-GB"/>
        </a:p>
      </dgm:t>
    </dgm:pt>
    <dgm:pt modelId="{6D77D6E7-562D-483C-935B-0BA82F4868F6}" type="sibTrans" cxnId="{F7AB6C25-5992-496E-B60C-06E334943502}">
      <dgm:prSet/>
      <dgm:spPr/>
      <dgm:t>
        <a:bodyPr/>
        <a:lstStyle/>
        <a:p>
          <a:endParaRPr lang="en-GB"/>
        </a:p>
      </dgm:t>
    </dgm:pt>
    <dgm:pt modelId="{69C4DDA6-A8BE-449C-96CB-438549A64060}">
      <dgm:prSet phldrT="[Text]"/>
      <dgm:spPr/>
      <dgm:t>
        <a:bodyPr/>
        <a:lstStyle/>
        <a:p>
          <a:r>
            <a:rPr lang="en-GB" b="1"/>
            <a:t>Explain how students are to cast their vote.	</a:t>
          </a:r>
        </a:p>
      </dgm:t>
    </dgm:pt>
    <dgm:pt modelId="{3DB50371-C89E-45E6-B55D-ECFA6D2ACF90}" type="parTrans" cxnId="{07D8BE44-C06F-4D1C-9B88-EE138B9DCE06}">
      <dgm:prSet/>
      <dgm:spPr/>
      <dgm:t>
        <a:bodyPr/>
        <a:lstStyle/>
        <a:p>
          <a:endParaRPr lang="en-GB"/>
        </a:p>
      </dgm:t>
    </dgm:pt>
    <dgm:pt modelId="{C359AB05-452F-453C-90B8-560D818CA78B}" type="sibTrans" cxnId="{07D8BE44-C06F-4D1C-9B88-EE138B9DCE06}">
      <dgm:prSet/>
      <dgm:spPr/>
      <dgm:t>
        <a:bodyPr/>
        <a:lstStyle/>
        <a:p>
          <a:endParaRPr lang="en-GB"/>
        </a:p>
      </dgm:t>
    </dgm:pt>
    <dgm:pt modelId="{566DBEB4-568D-4495-B87C-2622EC96E8A1}">
      <dgm:prSet/>
      <dgm:spPr>
        <a:solidFill>
          <a:srgbClr val="EF8481"/>
        </a:solidFill>
        <a:ln>
          <a:solidFill>
            <a:srgbClr val="EF8481"/>
          </a:solidFill>
        </a:ln>
      </dgm:spPr>
      <dgm:t>
        <a:bodyPr/>
        <a:lstStyle/>
        <a:p>
          <a:r>
            <a:rPr lang="en-GB" b="1">
              <a:solidFill>
                <a:srgbClr val="144E61"/>
              </a:solidFill>
            </a:rPr>
            <a:t>After the election</a:t>
          </a:r>
        </a:p>
      </dgm:t>
    </dgm:pt>
    <dgm:pt modelId="{7C57859C-9764-422A-8EA3-49DE6CC2CACB}" type="parTrans" cxnId="{E42947D6-A4BF-46B7-8395-2DC2C3A8792F}">
      <dgm:prSet/>
      <dgm:spPr/>
      <dgm:t>
        <a:bodyPr/>
        <a:lstStyle/>
        <a:p>
          <a:endParaRPr lang="en-GB"/>
        </a:p>
      </dgm:t>
    </dgm:pt>
    <dgm:pt modelId="{D8247BBF-11D5-4059-A714-DC9FEA3DA2F5}" type="sibTrans" cxnId="{E42947D6-A4BF-46B7-8395-2DC2C3A8792F}">
      <dgm:prSet/>
      <dgm:spPr/>
      <dgm:t>
        <a:bodyPr/>
        <a:lstStyle/>
        <a:p>
          <a:endParaRPr lang="en-GB"/>
        </a:p>
      </dgm:t>
    </dgm:pt>
    <dgm:pt modelId="{64090BD6-80F4-4474-B43F-4CB80BC4782E}">
      <dgm:prSet/>
      <dgm:spPr/>
      <dgm:t>
        <a:bodyPr/>
        <a:lstStyle/>
        <a:p>
          <a:r>
            <a:rPr lang="en-GB" b="1"/>
            <a:t>Once elected, inform the Schools Operation Manager of the election results.</a:t>
          </a:r>
        </a:p>
      </dgm:t>
    </dgm:pt>
    <dgm:pt modelId="{BD022941-EAF4-4FEE-8F37-056C8BB40607}" type="parTrans" cxnId="{6B8EB1C7-5BAD-4B94-B1E3-A5858759A071}">
      <dgm:prSet/>
      <dgm:spPr/>
      <dgm:t>
        <a:bodyPr/>
        <a:lstStyle/>
        <a:p>
          <a:endParaRPr lang="en-GB"/>
        </a:p>
      </dgm:t>
    </dgm:pt>
    <dgm:pt modelId="{60D3B0E7-A6D0-4D87-89ED-A0050D5D9DFF}" type="sibTrans" cxnId="{6B8EB1C7-5BAD-4B94-B1E3-A5858759A071}">
      <dgm:prSet/>
      <dgm:spPr/>
      <dgm:t>
        <a:bodyPr/>
        <a:lstStyle/>
        <a:p>
          <a:endParaRPr lang="en-GB"/>
        </a:p>
      </dgm:t>
    </dgm:pt>
    <dgm:pt modelId="{8A6280B0-C534-4679-A237-E22F539E548C}">
      <dgm:prSet/>
      <dgm:spPr/>
      <dgm:t>
        <a:bodyPr/>
        <a:lstStyle/>
        <a:p>
          <a:r>
            <a:rPr lang="en-GB" b="1"/>
            <a:t>Thank everyone for taking part.</a:t>
          </a:r>
        </a:p>
      </dgm:t>
    </dgm:pt>
    <dgm:pt modelId="{0DDB111F-503D-4C09-9864-4D81915473AB}" type="parTrans" cxnId="{D9C71C82-E3F8-4BAC-AA7F-7F294551AFB5}">
      <dgm:prSet/>
      <dgm:spPr/>
      <dgm:t>
        <a:bodyPr/>
        <a:lstStyle/>
        <a:p>
          <a:endParaRPr lang="en-GB"/>
        </a:p>
      </dgm:t>
    </dgm:pt>
    <dgm:pt modelId="{005C9D7C-4062-4420-B7D3-D9A2556F28F2}" type="sibTrans" cxnId="{D9C71C82-E3F8-4BAC-AA7F-7F294551AFB5}">
      <dgm:prSet/>
      <dgm:spPr/>
      <dgm:t>
        <a:bodyPr/>
        <a:lstStyle/>
        <a:p>
          <a:endParaRPr lang="en-GB"/>
        </a:p>
      </dgm:t>
    </dgm:pt>
    <dgm:pt modelId="{07B9B02F-33C9-49CB-8FCE-EC9FFEBD4C07}">
      <dgm:prSet phldrT="[Text]"/>
      <dgm:spPr/>
      <dgm:t>
        <a:bodyPr/>
        <a:lstStyle/>
        <a:p>
          <a:r>
            <a:rPr lang="en-GB" b="1"/>
            <a:t>Follow this live interaction with an email for those who couldn’t attend and as an extra plug!</a:t>
          </a:r>
        </a:p>
      </dgm:t>
    </dgm:pt>
    <dgm:pt modelId="{E052008B-636F-4A4D-8698-5BF9F716978A}" type="parTrans" cxnId="{7EC741A3-812D-4F7A-B11A-16E340974686}">
      <dgm:prSet/>
      <dgm:spPr/>
      <dgm:t>
        <a:bodyPr/>
        <a:lstStyle/>
        <a:p>
          <a:endParaRPr lang="en-GB"/>
        </a:p>
      </dgm:t>
    </dgm:pt>
    <dgm:pt modelId="{B61EC167-94C3-4A36-BF7E-0493E0DD79E9}" type="sibTrans" cxnId="{7EC741A3-812D-4F7A-B11A-16E340974686}">
      <dgm:prSet/>
      <dgm:spPr/>
      <dgm:t>
        <a:bodyPr/>
        <a:lstStyle/>
        <a:p>
          <a:endParaRPr lang="en-GB"/>
        </a:p>
      </dgm:t>
    </dgm:pt>
    <dgm:pt modelId="{446FA19D-DAD1-4EB7-B12F-92BBBC89DA0B}" type="pres">
      <dgm:prSet presAssocID="{29B5F096-3FEE-4AF2-99B1-1C29920E2C2A}" presName="linearFlow" presStyleCnt="0">
        <dgm:presLayoutVars>
          <dgm:dir/>
          <dgm:animLvl val="lvl"/>
          <dgm:resizeHandles val="exact"/>
        </dgm:presLayoutVars>
      </dgm:prSet>
      <dgm:spPr/>
    </dgm:pt>
    <dgm:pt modelId="{0926DB22-A451-44E7-AC09-7C945C81AB7A}" type="pres">
      <dgm:prSet presAssocID="{6F92E697-D994-40F5-AEDF-EC357618C499}" presName="composite" presStyleCnt="0"/>
      <dgm:spPr/>
    </dgm:pt>
    <dgm:pt modelId="{C5921971-E32A-4EDD-A139-FDDFEFE1B8E9}" type="pres">
      <dgm:prSet presAssocID="{6F92E697-D994-40F5-AEDF-EC357618C499}" presName="parentText" presStyleLbl="alignNode1" presStyleIdx="0" presStyleCnt="4">
        <dgm:presLayoutVars>
          <dgm:chMax val="1"/>
          <dgm:bulletEnabled val="1"/>
        </dgm:presLayoutVars>
      </dgm:prSet>
      <dgm:spPr/>
    </dgm:pt>
    <dgm:pt modelId="{B02C4BB1-27C1-45F1-ABAD-38411E2AB4FC}" type="pres">
      <dgm:prSet presAssocID="{6F92E697-D994-40F5-AEDF-EC357618C499}" presName="descendantText" presStyleLbl="alignAcc1" presStyleIdx="0" presStyleCnt="4">
        <dgm:presLayoutVars>
          <dgm:bulletEnabled val="1"/>
        </dgm:presLayoutVars>
      </dgm:prSet>
      <dgm:spPr/>
    </dgm:pt>
    <dgm:pt modelId="{DE8B46CC-A94E-4DAD-B59A-9EFD33043239}" type="pres">
      <dgm:prSet presAssocID="{AFD5AB9A-37BE-4C6D-B750-CF343063F1FD}" presName="sp" presStyleCnt="0"/>
      <dgm:spPr/>
    </dgm:pt>
    <dgm:pt modelId="{300CAAB6-33A7-4130-80FD-2F0D9571DF5A}" type="pres">
      <dgm:prSet presAssocID="{8D1630C4-0624-4770-937B-28AE338DBB6E}" presName="composite" presStyleCnt="0"/>
      <dgm:spPr/>
    </dgm:pt>
    <dgm:pt modelId="{2A3E3861-18F7-4D46-BAC3-1EEAF10E8F47}" type="pres">
      <dgm:prSet presAssocID="{8D1630C4-0624-4770-937B-28AE338DBB6E}" presName="parentText" presStyleLbl="alignNode1" presStyleIdx="1" presStyleCnt="4">
        <dgm:presLayoutVars>
          <dgm:chMax val="1"/>
          <dgm:bulletEnabled val="1"/>
        </dgm:presLayoutVars>
      </dgm:prSet>
      <dgm:spPr/>
    </dgm:pt>
    <dgm:pt modelId="{9A22B069-BCCF-4FA7-9A54-F5FD65C68B50}" type="pres">
      <dgm:prSet presAssocID="{8D1630C4-0624-4770-937B-28AE338DBB6E}" presName="descendantText" presStyleLbl="alignAcc1" presStyleIdx="1" presStyleCnt="4">
        <dgm:presLayoutVars>
          <dgm:bulletEnabled val="1"/>
        </dgm:presLayoutVars>
      </dgm:prSet>
      <dgm:spPr/>
    </dgm:pt>
    <dgm:pt modelId="{1F3F591D-E2BE-4342-ACFA-0C47641F8BEE}" type="pres">
      <dgm:prSet presAssocID="{BE77CBF9-4FB2-4068-8337-33CE1A03F5BE}" presName="sp" presStyleCnt="0"/>
      <dgm:spPr/>
    </dgm:pt>
    <dgm:pt modelId="{03D15A8E-1C60-4969-970B-CB738AED0597}" type="pres">
      <dgm:prSet presAssocID="{FC034AF0-0D4B-471A-A0CB-21DA4C2F4D75}" presName="composite" presStyleCnt="0"/>
      <dgm:spPr/>
    </dgm:pt>
    <dgm:pt modelId="{5257B982-62EB-424A-A8BF-F3705906BB04}" type="pres">
      <dgm:prSet presAssocID="{FC034AF0-0D4B-471A-A0CB-21DA4C2F4D75}" presName="parentText" presStyleLbl="alignNode1" presStyleIdx="2" presStyleCnt="4">
        <dgm:presLayoutVars>
          <dgm:chMax val="1"/>
          <dgm:bulletEnabled val="1"/>
        </dgm:presLayoutVars>
      </dgm:prSet>
      <dgm:spPr/>
    </dgm:pt>
    <dgm:pt modelId="{F1E55A56-68D9-43DF-9365-6B582DCCDA19}" type="pres">
      <dgm:prSet presAssocID="{FC034AF0-0D4B-471A-A0CB-21DA4C2F4D75}" presName="descendantText" presStyleLbl="alignAcc1" presStyleIdx="2" presStyleCnt="4">
        <dgm:presLayoutVars>
          <dgm:bulletEnabled val="1"/>
        </dgm:presLayoutVars>
      </dgm:prSet>
      <dgm:spPr/>
    </dgm:pt>
    <dgm:pt modelId="{C1BC9B4B-B41B-411B-B37A-5D5586B68C3A}" type="pres">
      <dgm:prSet presAssocID="{6D77D6E7-562D-483C-935B-0BA82F4868F6}" presName="sp" presStyleCnt="0"/>
      <dgm:spPr/>
    </dgm:pt>
    <dgm:pt modelId="{FEB4C4C0-42B9-46A8-A37D-AB9E55A92246}" type="pres">
      <dgm:prSet presAssocID="{566DBEB4-568D-4495-B87C-2622EC96E8A1}" presName="composite" presStyleCnt="0"/>
      <dgm:spPr/>
    </dgm:pt>
    <dgm:pt modelId="{1D5C6CD1-4903-4C5B-946B-A97AAA0945F0}" type="pres">
      <dgm:prSet presAssocID="{566DBEB4-568D-4495-B87C-2622EC96E8A1}" presName="parentText" presStyleLbl="alignNode1" presStyleIdx="3" presStyleCnt="4">
        <dgm:presLayoutVars>
          <dgm:chMax val="1"/>
          <dgm:bulletEnabled val="1"/>
        </dgm:presLayoutVars>
      </dgm:prSet>
      <dgm:spPr/>
    </dgm:pt>
    <dgm:pt modelId="{8541A466-711F-4FE3-A119-49D2FA281E50}" type="pres">
      <dgm:prSet presAssocID="{566DBEB4-568D-4495-B87C-2622EC96E8A1}" presName="descendantText" presStyleLbl="alignAcc1" presStyleIdx="3" presStyleCnt="4">
        <dgm:presLayoutVars>
          <dgm:bulletEnabled val="1"/>
        </dgm:presLayoutVars>
      </dgm:prSet>
      <dgm:spPr/>
    </dgm:pt>
  </dgm:ptLst>
  <dgm:cxnLst>
    <dgm:cxn modelId="{70F7F605-E6D7-426F-8945-12619A5071BD}" type="presOf" srcId="{566DBEB4-568D-4495-B87C-2622EC96E8A1}" destId="{1D5C6CD1-4903-4C5B-946B-A97AAA0945F0}" srcOrd="0" destOrd="0" presId="urn:microsoft.com/office/officeart/2005/8/layout/chevron2"/>
    <dgm:cxn modelId="{9925A406-3B82-47DD-98CF-58AFF096ABD7}" type="presOf" srcId="{6F92E697-D994-40F5-AEDF-EC357618C499}" destId="{C5921971-E32A-4EDD-A139-FDDFEFE1B8E9}" srcOrd="0" destOrd="0" presId="urn:microsoft.com/office/officeart/2005/8/layout/chevron2"/>
    <dgm:cxn modelId="{DF553A0C-31BD-4017-B2D8-448DD531CEC0}" srcId="{8D1630C4-0624-4770-937B-28AE338DBB6E}" destId="{942E9FA2-DA1E-45C8-A511-1722FB62CC92}" srcOrd="1" destOrd="0" parTransId="{AACF9141-DF41-4B21-9A25-843D1CFD91B3}" sibTransId="{082DB568-253D-42F1-905E-D26C00EA771D}"/>
    <dgm:cxn modelId="{1041B714-E67E-4AD2-AF07-7B4DACC88D4E}" srcId="{29B5F096-3FEE-4AF2-99B1-1C29920E2C2A}" destId="{8D1630C4-0624-4770-937B-28AE338DBB6E}" srcOrd="1" destOrd="0" parTransId="{92071174-BC46-4882-8FE7-5F62AA98AF1E}" sibTransId="{BE77CBF9-4FB2-4068-8337-33CE1A03F5BE}"/>
    <dgm:cxn modelId="{F7AB6C25-5992-496E-B60C-06E334943502}" srcId="{29B5F096-3FEE-4AF2-99B1-1C29920E2C2A}" destId="{FC034AF0-0D4B-471A-A0CB-21DA4C2F4D75}" srcOrd="2" destOrd="0" parTransId="{36E3C5AC-05CE-44A4-8DFC-6AEA78B7933C}" sibTransId="{6D77D6E7-562D-483C-935B-0BA82F4868F6}"/>
    <dgm:cxn modelId="{07D8BE44-C06F-4D1C-9B88-EE138B9DCE06}" srcId="{FC034AF0-0D4B-471A-A0CB-21DA4C2F4D75}" destId="{69C4DDA6-A8BE-449C-96CB-438549A64060}" srcOrd="0" destOrd="0" parTransId="{3DB50371-C89E-45E6-B55D-ECFA6D2ACF90}" sibTransId="{C359AB05-452F-453C-90B8-560D818CA78B}"/>
    <dgm:cxn modelId="{4229A34C-90E1-476B-BBE1-23BA9D06D56D}" srcId="{6F92E697-D994-40F5-AEDF-EC357618C499}" destId="{4FA944A8-8FC0-4CB5-892F-8761E3A1A058}" srcOrd="0" destOrd="0" parTransId="{10C0DF40-6903-4DBE-A4BE-37A7268C0CF4}" sibTransId="{B54D7772-4667-4845-B737-951A9A94019E}"/>
    <dgm:cxn modelId="{1FFCDB77-4323-47CA-9FCE-9FCB96A1BD26}" srcId="{8D1630C4-0624-4770-937B-28AE338DBB6E}" destId="{62E224F5-1B39-4CD7-A296-498EC74AD0BB}" srcOrd="0" destOrd="0" parTransId="{08259A35-FB9C-4908-B770-7E04BE518B2F}" sibTransId="{590F21EB-8232-4F73-B259-C0B878590753}"/>
    <dgm:cxn modelId="{D9C71C82-E3F8-4BAC-AA7F-7F294551AFB5}" srcId="{566DBEB4-568D-4495-B87C-2622EC96E8A1}" destId="{8A6280B0-C534-4679-A237-E22F539E548C}" srcOrd="1" destOrd="0" parTransId="{0DDB111F-503D-4C09-9864-4D81915473AB}" sibTransId="{005C9D7C-4062-4420-B7D3-D9A2556F28F2}"/>
    <dgm:cxn modelId="{F979C386-F154-4FE7-9C7E-F86D7A9EB9D1}" type="presOf" srcId="{4FA944A8-8FC0-4CB5-892F-8761E3A1A058}" destId="{B02C4BB1-27C1-45F1-ABAD-38411E2AB4FC}" srcOrd="0" destOrd="0" presId="urn:microsoft.com/office/officeart/2005/8/layout/chevron2"/>
    <dgm:cxn modelId="{2D90FB99-E67E-4639-99FD-5EC5C3FB2800}" type="presOf" srcId="{29B5F096-3FEE-4AF2-99B1-1C29920E2C2A}" destId="{446FA19D-DAD1-4EB7-B12F-92BBBC89DA0B}" srcOrd="0" destOrd="0" presId="urn:microsoft.com/office/officeart/2005/8/layout/chevron2"/>
    <dgm:cxn modelId="{7EC741A3-812D-4F7A-B11A-16E340974686}" srcId="{8D1630C4-0624-4770-937B-28AE338DBB6E}" destId="{07B9B02F-33C9-49CB-8FCE-EC9FFEBD4C07}" srcOrd="2" destOrd="0" parTransId="{E052008B-636F-4A4D-8698-5BF9F716978A}" sibTransId="{B61EC167-94C3-4A36-BF7E-0493E0DD79E9}"/>
    <dgm:cxn modelId="{2B5074B5-B354-4F08-A46B-324C1B5DA3EE}" srcId="{29B5F096-3FEE-4AF2-99B1-1C29920E2C2A}" destId="{6F92E697-D994-40F5-AEDF-EC357618C499}" srcOrd="0" destOrd="0" parTransId="{022F0772-21F0-43F8-BB9A-C67D4928B126}" sibTransId="{AFD5AB9A-37BE-4C6D-B750-CF343063F1FD}"/>
    <dgm:cxn modelId="{92315DB8-DF19-4513-81CE-5554C79353A4}" type="presOf" srcId="{942E9FA2-DA1E-45C8-A511-1722FB62CC92}" destId="{9A22B069-BCCF-4FA7-9A54-F5FD65C68B50}" srcOrd="0" destOrd="1" presId="urn:microsoft.com/office/officeart/2005/8/layout/chevron2"/>
    <dgm:cxn modelId="{6B8EB1C7-5BAD-4B94-B1E3-A5858759A071}" srcId="{566DBEB4-568D-4495-B87C-2622EC96E8A1}" destId="{64090BD6-80F4-4474-B43F-4CB80BC4782E}" srcOrd="0" destOrd="0" parTransId="{BD022941-EAF4-4FEE-8F37-056C8BB40607}" sibTransId="{60D3B0E7-A6D0-4D87-89ED-A0050D5D9DFF}"/>
    <dgm:cxn modelId="{9E80C3C9-CFD3-407D-BF3D-009A97036B14}" type="presOf" srcId="{8A6280B0-C534-4679-A237-E22F539E548C}" destId="{8541A466-711F-4FE3-A119-49D2FA281E50}" srcOrd="0" destOrd="1" presId="urn:microsoft.com/office/officeart/2005/8/layout/chevron2"/>
    <dgm:cxn modelId="{B4E005D1-D689-4CC8-9A73-91CF8EF782F7}" type="presOf" srcId="{64090BD6-80F4-4474-B43F-4CB80BC4782E}" destId="{8541A466-711F-4FE3-A119-49D2FA281E50}" srcOrd="0" destOrd="0" presId="urn:microsoft.com/office/officeart/2005/8/layout/chevron2"/>
    <dgm:cxn modelId="{E42947D6-A4BF-46B7-8395-2DC2C3A8792F}" srcId="{29B5F096-3FEE-4AF2-99B1-1C29920E2C2A}" destId="{566DBEB4-568D-4495-B87C-2622EC96E8A1}" srcOrd="3" destOrd="0" parTransId="{7C57859C-9764-422A-8EA3-49DE6CC2CACB}" sibTransId="{D8247BBF-11D5-4059-A714-DC9FEA3DA2F5}"/>
    <dgm:cxn modelId="{948707DE-169A-4BD8-9928-BBD861678220}" type="presOf" srcId="{69C4DDA6-A8BE-449C-96CB-438549A64060}" destId="{F1E55A56-68D9-43DF-9365-6B582DCCDA19}" srcOrd="0" destOrd="0" presId="urn:microsoft.com/office/officeart/2005/8/layout/chevron2"/>
    <dgm:cxn modelId="{988FE6DF-3DC0-44B6-BCBE-D9D7FA6F68DB}" type="presOf" srcId="{8D1630C4-0624-4770-937B-28AE338DBB6E}" destId="{2A3E3861-18F7-4D46-BAC3-1EEAF10E8F47}" srcOrd="0" destOrd="0" presId="urn:microsoft.com/office/officeart/2005/8/layout/chevron2"/>
    <dgm:cxn modelId="{5DF823E3-6436-451F-BFF7-223F11295ECA}" type="presOf" srcId="{62E224F5-1B39-4CD7-A296-498EC74AD0BB}" destId="{9A22B069-BCCF-4FA7-9A54-F5FD65C68B50}" srcOrd="0" destOrd="0" presId="urn:microsoft.com/office/officeart/2005/8/layout/chevron2"/>
    <dgm:cxn modelId="{B01E31EA-6BB1-4C00-852B-441DDA6F7D0E}" type="presOf" srcId="{07B9B02F-33C9-49CB-8FCE-EC9FFEBD4C07}" destId="{9A22B069-BCCF-4FA7-9A54-F5FD65C68B50}" srcOrd="0" destOrd="2" presId="urn:microsoft.com/office/officeart/2005/8/layout/chevron2"/>
    <dgm:cxn modelId="{617AAFFE-C096-41F2-B6F7-5D92178ED37C}" type="presOf" srcId="{FC034AF0-0D4B-471A-A0CB-21DA4C2F4D75}" destId="{5257B982-62EB-424A-A8BF-F3705906BB04}" srcOrd="0" destOrd="0" presId="urn:microsoft.com/office/officeart/2005/8/layout/chevron2"/>
    <dgm:cxn modelId="{D9C5CBE5-2CAA-4145-8208-AEFCC9C2D351}" type="presParOf" srcId="{446FA19D-DAD1-4EB7-B12F-92BBBC89DA0B}" destId="{0926DB22-A451-44E7-AC09-7C945C81AB7A}" srcOrd="0" destOrd="0" presId="urn:microsoft.com/office/officeart/2005/8/layout/chevron2"/>
    <dgm:cxn modelId="{B611BC54-2133-4420-B428-45188259DD75}" type="presParOf" srcId="{0926DB22-A451-44E7-AC09-7C945C81AB7A}" destId="{C5921971-E32A-4EDD-A139-FDDFEFE1B8E9}" srcOrd="0" destOrd="0" presId="urn:microsoft.com/office/officeart/2005/8/layout/chevron2"/>
    <dgm:cxn modelId="{BA36E826-9045-4E28-AC6F-F39AF4B26A48}" type="presParOf" srcId="{0926DB22-A451-44E7-AC09-7C945C81AB7A}" destId="{B02C4BB1-27C1-45F1-ABAD-38411E2AB4FC}" srcOrd="1" destOrd="0" presId="urn:microsoft.com/office/officeart/2005/8/layout/chevron2"/>
    <dgm:cxn modelId="{3A234D88-1D52-4766-A5AE-4F5FC2A08BB7}" type="presParOf" srcId="{446FA19D-DAD1-4EB7-B12F-92BBBC89DA0B}" destId="{DE8B46CC-A94E-4DAD-B59A-9EFD33043239}" srcOrd="1" destOrd="0" presId="urn:microsoft.com/office/officeart/2005/8/layout/chevron2"/>
    <dgm:cxn modelId="{3DD2A1DF-90C9-42C9-94BB-6E4D4D48B1C9}" type="presParOf" srcId="{446FA19D-DAD1-4EB7-B12F-92BBBC89DA0B}" destId="{300CAAB6-33A7-4130-80FD-2F0D9571DF5A}" srcOrd="2" destOrd="0" presId="urn:microsoft.com/office/officeart/2005/8/layout/chevron2"/>
    <dgm:cxn modelId="{6E35FE05-A3FA-48BF-A03F-B8B2FCD0172C}" type="presParOf" srcId="{300CAAB6-33A7-4130-80FD-2F0D9571DF5A}" destId="{2A3E3861-18F7-4D46-BAC3-1EEAF10E8F47}" srcOrd="0" destOrd="0" presId="urn:microsoft.com/office/officeart/2005/8/layout/chevron2"/>
    <dgm:cxn modelId="{48F7DF60-7D79-40E8-B145-75E34BBD0692}" type="presParOf" srcId="{300CAAB6-33A7-4130-80FD-2F0D9571DF5A}" destId="{9A22B069-BCCF-4FA7-9A54-F5FD65C68B50}" srcOrd="1" destOrd="0" presId="urn:microsoft.com/office/officeart/2005/8/layout/chevron2"/>
    <dgm:cxn modelId="{27BFBBE9-8F64-4E65-9B09-2F563E0FB54D}" type="presParOf" srcId="{446FA19D-DAD1-4EB7-B12F-92BBBC89DA0B}" destId="{1F3F591D-E2BE-4342-ACFA-0C47641F8BEE}" srcOrd="3" destOrd="0" presId="urn:microsoft.com/office/officeart/2005/8/layout/chevron2"/>
    <dgm:cxn modelId="{DBB64AF6-9A0E-44F7-B149-43B615CEF7E7}" type="presParOf" srcId="{446FA19D-DAD1-4EB7-B12F-92BBBC89DA0B}" destId="{03D15A8E-1C60-4969-970B-CB738AED0597}" srcOrd="4" destOrd="0" presId="urn:microsoft.com/office/officeart/2005/8/layout/chevron2"/>
    <dgm:cxn modelId="{2AF63383-6A2A-40B6-B3A2-C737BDC4C094}" type="presParOf" srcId="{03D15A8E-1C60-4969-970B-CB738AED0597}" destId="{5257B982-62EB-424A-A8BF-F3705906BB04}" srcOrd="0" destOrd="0" presId="urn:microsoft.com/office/officeart/2005/8/layout/chevron2"/>
    <dgm:cxn modelId="{1E4D6112-19A9-4F7E-9E0E-6E0356E18D94}" type="presParOf" srcId="{03D15A8E-1C60-4969-970B-CB738AED0597}" destId="{F1E55A56-68D9-43DF-9365-6B582DCCDA19}" srcOrd="1" destOrd="0" presId="urn:microsoft.com/office/officeart/2005/8/layout/chevron2"/>
    <dgm:cxn modelId="{5B316305-F4B1-4A10-B748-7267FEAB2A44}" type="presParOf" srcId="{446FA19D-DAD1-4EB7-B12F-92BBBC89DA0B}" destId="{C1BC9B4B-B41B-411B-B37A-5D5586B68C3A}" srcOrd="5" destOrd="0" presId="urn:microsoft.com/office/officeart/2005/8/layout/chevron2"/>
    <dgm:cxn modelId="{879FE052-BA59-4C11-A81F-9CA6253D2C48}" type="presParOf" srcId="{446FA19D-DAD1-4EB7-B12F-92BBBC89DA0B}" destId="{FEB4C4C0-42B9-46A8-A37D-AB9E55A92246}" srcOrd="6" destOrd="0" presId="urn:microsoft.com/office/officeart/2005/8/layout/chevron2"/>
    <dgm:cxn modelId="{25E16A74-45E9-4A05-9C30-34EE9B7A16E9}" type="presParOf" srcId="{FEB4C4C0-42B9-46A8-A37D-AB9E55A92246}" destId="{1D5C6CD1-4903-4C5B-946B-A97AAA0945F0}" srcOrd="0" destOrd="0" presId="urn:microsoft.com/office/officeart/2005/8/layout/chevron2"/>
    <dgm:cxn modelId="{5B53FAC3-A186-4CAC-A3CF-7D06D9EC323D}" type="presParOf" srcId="{FEB4C4C0-42B9-46A8-A37D-AB9E55A92246}" destId="{8541A466-711F-4FE3-A119-49D2FA281E50}"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21971-E32A-4EDD-A139-FDDFEFE1B8E9}">
      <dsp:nvSpPr>
        <dsp:cNvPr id="0" name=""/>
        <dsp:cNvSpPr/>
      </dsp:nvSpPr>
      <dsp:spPr>
        <a:xfrm rot="5400000">
          <a:off x="-169068" y="169670"/>
          <a:ext cx="1127124" cy="788987"/>
        </a:xfrm>
        <a:prstGeom prst="chevron">
          <a:avLst/>
        </a:prstGeom>
        <a:solidFill>
          <a:srgbClr val="EF8481"/>
        </a:solidFill>
        <a:ln w="12700" cap="flat" cmpd="sng" algn="ctr">
          <a:solidFill>
            <a:srgbClr val="EF848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solidFill>
                <a:srgbClr val="144E61"/>
              </a:solidFill>
            </a:rPr>
            <a:t>The pitch</a:t>
          </a:r>
        </a:p>
      </dsp:txBody>
      <dsp:txXfrm rot="-5400000">
        <a:off x="1" y="395096"/>
        <a:ext cx="788987" cy="338137"/>
      </dsp:txXfrm>
    </dsp:sp>
    <dsp:sp modelId="{B02C4BB1-27C1-45F1-ABAD-38411E2AB4FC}">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a:t>Using SU Resources discuss the role of Course Reps and the benefits</a:t>
          </a:r>
        </a:p>
      </dsp:txBody>
      <dsp:txXfrm rot="-5400000">
        <a:off x="788988" y="36365"/>
        <a:ext cx="5271248" cy="661103"/>
      </dsp:txXfrm>
    </dsp:sp>
    <dsp:sp modelId="{2A3E3861-18F7-4D46-BAC3-1EEAF10E8F47}">
      <dsp:nvSpPr>
        <dsp:cNvPr id="0" name=""/>
        <dsp:cNvSpPr/>
      </dsp:nvSpPr>
      <dsp:spPr>
        <a:xfrm rot="5400000">
          <a:off x="-169068" y="1148227"/>
          <a:ext cx="1127124" cy="788987"/>
        </a:xfrm>
        <a:prstGeom prst="chevron">
          <a:avLst/>
        </a:prstGeom>
        <a:solidFill>
          <a:srgbClr val="EF8481"/>
        </a:solidFill>
        <a:ln w="12700" cap="flat" cmpd="sng" algn="ctr">
          <a:solidFill>
            <a:srgbClr val="EF848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solidFill>
                <a:srgbClr val="144E61"/>
              </a:solidFill>
            </a:rPr>
            <a:t>The nominations</a:t>
          </a:r>
        </a:p>
      </dsp:txBody>
      <dsp:txXfrm rot="-5400000">
        <a:off x="1" y="1373653"/>
        <a:ext cx="788987" cy="338137"/>
      </dsp:txXfrm>
    </dsp:sp>
    <dsp:sp modelId="{9A22B069-BCCF-4FA7-9A54-F5FD65C68B50}">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a:t>Explain how students can submit their nomination.</a:t>
          </a:r>
        </a:p>
        <a:p>
          <a:pPr marL="57150" lvl="1" indent="-57150" algn="l" defTabSz="444500">
            <a:lnSpc>
              <a:spcPct val="90000"/>
            </a:lnSpc>
            <a:spcBef>
              <a:spcPct val="0"/>
            </a:spcBef>
            <a:spcAft>
              <a:spcPct val="15000"/>
            </a:spcAft>
            <a:buChar char="•"/>
          </a:pPr>
          <a:r>
            <a:rPr lang="en-GB" sz="1000" b="1" kern="1200"/>
            <a:t>Provide a period for nominations to be submitted in and a clear end date and time.</a:t>
          </a:r>
        </a:p>
        <a:p>
          <a:pPr marL="57150" lvl="1" indent="-57150" algn="l" defTabSz="444500">
            <a:lnSpc>
              <a:spcPct val="90000"/>
            </a:lnSpc>
            <a:spcBef>
              <a:spcPct val="0"/>
            </a:spcBef>
            <a:spcAft>
              <a:spcPct val="15000"/>
            </a:spcAft>
            <a:buChar char="•"/>
          </a:pPr>
          <a:r>
            <a:rPr lang="en-GB" sz="1000" b="1" kern="1200"/>
            <a:t>Follow this live interaction with an email for those who couldn’t attend and as an extra plug!</a:t>
          </a:r>
        </a:p>
      </dsp:txBody>
      <dsp:txXfrm rot="-5400000">
        <a:off x="788988" y="1014923"/>
        <a:ext cx="5271248" cy="661103"/>
      </dsp:txXfrm>
    </dsp:sp>
    <dsp:sp modelId="{5257B982-62EB-424A-A8BF-F3705906BB04}">
      <dsp:nvSpPr>
        <dsp:cNvPr id="0" name=""/>
        <dsp:cNvSpPr/>
      </dsp:nvSpPr>
      <dsp:spPr>
        <a:xfrm rot="5400000">
          <a:off x="-169068" y="2126784"/>
          <a:ext cx="1127124" cy="788987"/>
        </a:xfrm>
        <a:prstGeom prst="chevron">
          <a:avLst/>
        </a:prstGeom>
        <a:solidFill>
          <a:srgbClr val="EF8481"/>
        </a:solidFill>
        <a:ln w="12700" cap="flat" cmpd="sng" algn="ctr">
          <a:solidFill>
            <a:srgbClr val="EF848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solidFill>
                <a:srgbClr val="144E61"/>
              </a:solidFill>
            </a:rPr>
            <a:t>The election</a:t>
          </a:r>
        </a:p>
      </dsp:txBody>
      <dsp:txXfrm rot="-5400000">
        <a:off x="1" y="2352210"/>
        <a:ext cx="788987" cy="338137"/>
      </dsp:txXfrm>
    </dsp:sp>
    <dsp:sp modelId="{F1E55A56-68D9-43DF-9365-6B582DCCDA19}">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a:t>Explain how students are to cast their vote.	</a:t>
          </a:r>
        </a:p>
      </dsp:txBody>
      <dsp:txXfrm rot="-5400000">
        <a:off x="788988" y="1993480"/>
        <a:ext cx="5271248" cy="661103"/>
      </dsp:txXfrm>
    </dsp:sp>
    <dsp:sp modelId="{1D5C6CD1-4903-4C5B-946B-A97AAA0945F0}">
      <dsp:nvSpPr>
        <dsp:cNvPr id="0" name=""/>
        <dsp:cNvSpPr/>
      </dsp:nvSpPr>
      <dsp:spPr>
        <a:xfrm rot="5400000">
          <a:off x="-169068" y="3105342"/>
          <a:ext cx="1127124" cy="788987"/>
        </a:xfrm>
        <a:prstGeom prst="chevron">
          <a:avLst/>
        </a:prstGeom>
        <a:solidFill>
          <a:srgbClr val="EF8481"/>
        </a:solidFill>
        <a:ln w="12700" cap="flat" cmpd="sng" algn="ctr">
          <a:solidFill>
            <a:srgbClr val="EF848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solidFill>
                <a:srgbClr val="144E61"/>
              </a:solidFill>
            </a:rPr>
            <a:t>After the election</a:t>
          </a:r>
        </a:p>
      </dsp:txBody>
      <dsp:txXfrm rot="-5400000">
        <a:off x="1" y="3330768"/>
        <a:ext cx="788987" cy="338137"/>
      </dsp:txXfrm>
    </dsp:sp>
    <dsp:sp modelId="{8541A466-711F-4FE3-A119-49D2FA281E50}">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a:t>Once elected, inform the Schools Operation Manager of the election results.</a:t>
          </a:r>
        </a:p>
        <a:p>
          <a:pPr marL="57150" lvl="1" indent="-57150" algn="l" defTabSz="444500">
            <a:lnSpc>
              <a:spcPct val="90000"/>
            </a:lnSpc>
            <a:spcBef>
              <a:spcPct val="0"/>
            </a:spcBef>
            <a:spcAft>
              <a:spcPct val="15000"/>
            </a:spcAft>
            <a:buChar char="•"/>
          </a:pPr>
          <a:r>
            <a:rPr lang="en-GB" sz="1000" b="1" kern="1200"/>
            <a:t>Thank everyone for taking part.</a:t>
          </a:r>
        </a:p>
      </dsp:txBody>
      <dsp:txXfrm rot="-5400000">
        <a:off x="788988" y="2972037"/>
        <a:ext cx="5271248" cy="6611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4F4CE-F746-A04C-A9B0-FCF163B7079A}"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7E991-9CFC-6D44-95B2-32D8DDC836D1}" type="slidenum">
              <a:rPr lang="en-US" smtClean="0"/>
              <a:t>‹#›</a:t>
            </a:fld>
            <a:endParaRPr lang="en-US"/>
          </a:p>
        </p:txBody>
      </p:sp>
    </p:spTree>
    <p:extLst>
      <p:ext uri="{BB962C8B-B14F-4D97-AF65-F5344CB8AC3E}">
        <p14:creationId xmlns:p14="http://schemas.microsoft.com/office/powerpoint/2010/main" val="59803937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endParaRPr lang="en-US"/>
          </a:p>
          <a:p>
            <a:endParaRPr lang="en-US" baseline="0"/>
          </a:p>
        </p:txBody>
      </p:sp>
      <p:sp>
        <p:nvSpPr>
          <p:cNvPr id="4" name="Slide Number Placeholder 3"/>
          <p:cNvSpPr>
            <a:spLocks noGrp="1"/>
          </p:cNvSpPr>
          <p:nvPr>
            <p:ph type="sldNum" sz="quarter" idx="10"/>
          </p:nvPr>
        </p:nvSpPr>
        <p:spPr/>
        <p:txBody>
          <a:bodyPr/>
          <a:lstStyle/>
          <a:p>
            <a:fld id="{A467E991-9CFC-6D44-95B2-32D8DDC836D1}" type="slidenum">
              <a:rPr lang="en-US" smtClean="0"/>
              <a:t>1</a:t>
            </a:fld>
            <a:endParaRPr lang="en-US"/>
          </a:p>
        </p:txBody>
      </p:sp>
    </p:spTree>
    <p:extLst>
      <p:ext uri="{BB962C8B-B14F-4D97-AF65-F5344CB8AC3E}">
        <p14:creationId xmlns:p14="http://schemas.microsoft.com/office/powerpoint/2010/main" val="206632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10</a:t>
            </a:fld>
            <a:endParaRPr lang="en-US"/>
          </a:p>
        </p:txBody>
      </p:sp>
    </p:spTree>
    <p:extLst>
      <p:ext uri="{BB962C8B-B14F-4D97-AF65-F5344CB8AC3E}">
        <p14:creationId xmlns:p14="http://schemas.microsoft.com/office/powerpoint/2010/main" val="614514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a:solidFill>
                  <a:srgbClr val="FFCC99"/>
                </a:solidFill>
                <a:latin typeface="Poppins Medium" panose="00000600000000000000" pitchFamily="2" charset="0"/>
                <a:ea typeface="Calibri" panose="020F0502020204030204" pitchFamily="34" charset="0"/>
                <a:cs typeface="Poppins Medium" panose="00000600000000000000" pitchFamily="2" charset="0"/>
              </a:rPr>
              <a:t>Academic Staff are asked to notify the Schools Operations Manager of any Course Representatives. They will then let us know who has been elected on a monthly basis.</a:t>
            </a:r>
          </a:p>
          <a:p>
            <a:endParaRPr lang="en-GB" b="1"/>
          </a:p>
        </p:txBody>
      </p:sp>
      <p:sp>
        <p:nvSpPr>
          <p:cNvPr id="4" name="Slide Number Placeholder 3"/>
          <p:cNvSpPr>
            <a:spLocks noGrp="1"/>
          </p:cNvSpPr>
          <p:nvPr>
            <p:ph type="sldNum" sz="quarter" idx="5"/>
          </p:nvPr>
        </p:nvSpPr>
        <p:spPr/>
        <p:txBody>
          <a:bodyPr/>
          <a:lstStyle/>
          <a:p>
            <a:fld id="{A467E991-9CFC-6D44-95B2-32D8DDC836D1}" type="slidenum">
              <a:rPr lang="en-US" smtClean="0"/>
              <a:t>11</a:t>
            </a:fld>
            <a:endParaRPr lang="en-US"/>
          </a:p>
        </p:txBody>
      </p:sp>
    </p:spTree>
    <p:extLst>
      <p:ext uri="{BB962C8B-B14F-4D97-AF65-F5344CB8AC3E}">
        <p14:creationId xmlns:p14="http://schemas.microsoft.com/office/powerpoint/2010/main" val="77083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12</a:t>
            </a:fld>
            <a:endParaRPr lang="en-US"/>
          </a:p>
        </p:txBody>
      </p:sp>
    </p:spTree>
    <p:extLst>
      <p:ext uri="{BB962C8B-B14F-4D97-AF65-F5344CB8AC3E}">
        <p14:creationId xmlns:p14="http://schemas.microsoft.com/office/powerpoint/2010/main" val="361816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13</a:t>
            </a:fld>
            <a:endParaRPr lang="en-US"/>
          </a:p>
        </p:txBody>
      </p:sp>
    </p:spTree>
    <p:extLst>
      <p:ext uri="{BB962C8B-B14F-4D97-AF65-F5344CB8AC3E}">
        <p14:creationId xmlns:p14="http://schemas.microsoft.com/office/powerpoint/2010/main" val="2238369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14</a:t>
            </a:fld>
            <a:endParaRPr lang="en-US"/>
          </a:p>
        </p:txBody>
      </p:sp>
    </p:spTree>
    <p:extLst>
      <p:ext uri="{BB962C8B-B14F-4D97-AF65-F5344CB8AC3E}">
        <p14:creationId xmlns:p14="http://schemas.microsoft.com/office/powerpoint/2010/main" val="4290661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15</a:t>
            </a:fld>
            <a:endParaRPr lang="en-US"/>
          </a:p>
        </p:txBody>
      </p:sp>
    </p:spTree>
    <p:extLst>
      <p:ext uri="{BB962C8B-B14F-4D97-AF65-F5344CB8AC3E}">
        <p14:creationId xmlns:p14="http://schemas.microsoft.com/office/powerpoint/2010/main" val="33899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16</a:t>
            </a:fld>
            <a:endParaRPr lang="en-US"/>
          </a:p>
        </p:txBody>
      </p:sp>
    </p:spTree>
    <p:extLst>
      <p:ext uri="{BB962C8B-B14F-4D97-AF65-F5344CB8AC3E}">
        <p14:creationId xmlns:p14="http://schemas.microsoft.com/office/powerpoint/2010/main" val="1705653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17</a:t>
            </a:fld>
            <a:endParaRPr lang="en-US"/>
          </a:p>
        </p:txBody>
      </p:sp>
    </p:spTree>
    <p:extLst>
      <p:ext uri="{BB962C8B-B14F-4D97-AF65-F5344CB8AC3E}">
        <p14:creationId xmlns:p14="http://schemas.microsoft.com/office/powerpoint/2010/main" val="1967512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18</a:t>
            </a:fld>
            <a:endParaRPr lang="en-US"/>
          </a:p>
        </p:txBody>
      </p:sp>
    </p:spTree>
    <p:extLst>
      <p:ext uri="{BB962C8B-B14F-4D97-AF65-F5344CB8AC3E}">
        <p14:creationId xmlns:p14="http://schemas.microsoft.com/office/powerpoint/2010/main" val="1136933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19</a:t>
            </a:fld>
            <a:endParaRPr lang="en-US"/>
          </a:p>
        </p:txBody>
      </p:sp>
    </p:spTree>
    <p:extLst>
      <p:ext uri="{BB962C8B-B14F-4D97-AF65-F5344CB8AC3E}">
        <p14:creationId xmlns:p14="http://schemas.microsoft.com/office/powerpoint/2010/main" val="113065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2</a:t>
            </a:fld>
            <a:endParaRPr lang="en-US"/>
          </a:p>
        </p:txBody>
      </p:sp>
    </p:spTree>
    <p:extLst>
      <p:ext uri="{BB962C8B-B14F-4D97-AF65-F5344CB8AC3E}">
        <p14:creationId xmlns:p14="http://schemas.microsoft.com/office/powerpoint/2010/main" val="3307139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67E991-9CFC-6D44-95B2-32D8DDC836D1}" type="slidenum">
              <a:rPr lang="en-US" smtClean="0"/>
              <a:t>20</a:t>
            </a:fld>
            <a:endParaRPr lang="en-US"/>
          </a:p>
        </p:txBody>
      </p:sp>
    </p:spTree>
    <p:extLst>
      <p:ext uri="{BB962C8B-B14F-4D97-AF65-F5344CB8AC3E}">
        <p14:creationId xmlns:p14="http://schemas.microsoft.com/office/powerpoint/2010/main" val="69923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err="1">
                <a:effectLst/>
              </a:rPr>
              <a:t>Tornero</a:t>
            </a:r>
            <a:r>
              <a:rPr lang="en-GB">
                <a:effectLst/>
              </a:rPr>
              <a:t>, A. (2023) </a:t>
            </a:r>
            <a:r>
              <a:rPr lang="en-GB" i="1">
                <a:effectLst/>
              </a:rPr>
              <a:t>Students as co-creators: Is it worth it?</a:t>
            </a:r>
            <a:r>
              <a:rPr lang="en-GB">
                <a:effectLst/>
              </a:rPr>
              <a:t>, </a:t>
            </a:r>
            <a:r>
              <a:rPr lang="en-GB" i="1" err="1">
                <a:effectLst/>
              </a:rPr>
              <a:t>Unitu</a:t>
            </a:r>
            <a:r>
              <a:rPr lang="en-GB">
                <a:effectLst/>
              </a:rPr>
              <a:t>. Available at: https://unitu.co.uk/students-as-co-creators-is-it-worth-it/ (Accessed: 19 July 2023).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a:effectLs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a:solidFill>
                  <a:srgbClr val="C5E3D7"/>
                </a:solidFill>
                <a:effectLst/>
                <a:latin typeface="Poppins Bold" panose="020B0604020202020204" charset="0"/>
                <a:cs typeface="Poppins Bold" panose="020B0604020202020204" charset="0"/>
              </a:rPr>
              <a:t>Each cohort of students receives the resources and support to ensure a high-quality academic experience for those students, and their success in, and beyond, higher education. </a:t>
            </a:r>
            <a:r>
              <a:rPr lang="en-GB" sz="900" b="1" i="0" u="sng">
                <a:solidFill>
                  <a:srgbClr val="C5E3D7"/>
                </a:solidFill>
                <a:effectLst/>
                <a:latin typeface="Poppins Bold" panose="020B0604020202020204" charset="0"/>
                <a:cs typeface="Poppins Bold" panose="020B0604020202020204" charset="0"/>
              </a:rPr>
              <a:t>The condition would also require registered providers to ensure effective engagement with each cohort of students, also to ensure a high-quality academic experience for those students, and their success in, and beyond, higher education.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a:effectLst/>
              </a:rPr>
              <a:t> </a:t>
            </a:r>
          </a:p>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3</a:t>
            </a:fld>
            <a:endParaRPr lang="en-US"/>
          </a:p>
        </p:txBody>
      </p:sp>
    </p:spTree>
    <p:extLst>
      <p:ext uri="{BB962C8B-B14F-4D97-AF65-F5344CB8AC3E}">
        <p14:creationId xmlns:p14="http://schemas.microsoft.com/office/powerpoint/2010/main" val="2730977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67E991-9CFC-6D44-95B2-32D8DDC836D1}" type="slidenum">
              <a:rPr lang="en-US" smtClean="0"/>
              <a:t>4</a:t>
            </a:fld>
            <a:endParaRPr lang="en-US"/>
          </a:p>
        </p:txBody>
      </p:sp>
    </p:spTree>
    <p:extLst>
      <p:ext uri="{BB962C8B-B14F-4D97-AF65-F5344CB8AC3E}">
        <p14:creationId xmlns:p14="http://schemas.microsoft.com/office/powerpoint/2010/main" val="3596325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67E991-9CFC-6D44-95B2-32D8DDC836D1}" type="slidenum">
              <a:rPr lang="en-US" smtClean="0"/>
              <a:t>5</a:t>
            </a:fld>
            <a:endParaRPr lang="en-US"/>
          </a:p>
        </p:txBody>
      </p:sp>
    </p:spTree>
    <p:extLst>
      <p:ext uri="{BB962C8B-B14F-4D97-AF65-F5344CB8AC3E}">
        <p14:creationId xmlns:p14="http://schemas.microsoft.com/office/powerpoint/2010/main" val="1967406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67E991-9CFC-6D44-95B2-32D8DDC836D1}" type="slidenum">
              <a:rPr lang="en-US" smtClean="0"/>
              <a:t>6</a:t>
            </a:fld>
            <a:endParaRPr lang="en-US"/>
          </a:p>
        </p:txBody>
      </p:sp>
    </p:spTree>
    <p:extLst>
      <p:ext uri="{BB962C8B-B14F-4D97-AF65-F5344CB8AC3E}">
        <p14:creationId xmlns:p14="http://schemas.microsoft.com/office/powerpoint/2010/main" val="1857276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7E991-9CFC-6D44-95B2-32D8DDC836D1}" type="slidenum">
              <a:rPr lang="en-US" smtClean="0"/>
              <a:t>7</a:t>
            </a:fld>
            <a:endParaRPr lang="en-US"/>
          </a:p>
        </p:txBody>
      </p:sp>
    </p:spTree>
    <p:extLst>
      <p:ext uri="{BB962C8B-B14F-4D97-AF65-F5344CB8AC3E}">
        <p14:creationId xmlns:p14="http://schemas.microsoft.com/office/powerpoint/2010/main" val="974439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67E991-9CFC-6D44-95B2-32D8DDC836D1}" type="slidenum">
              <a:rPr lang="en-US" smtClean="0"/>
              <a:t>8</a:t>
            </a:fld>
            <a:endParaRPr lang="en-US"/>
          </a:p>
        </p:txBody>
      </p:sp>
    </p:spTree>
    <p:extLst>
      <p:ext uri="{BB962C8B-B14F-4D97-AF65-F5344CB8AC3E}">
        <p14:creationId xmlns:p14="http://schemas.microsoft.com/office/powerpoint/2010/main" val="3696461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67E991-9CFC-6D44-95B2-32D8DDC836D1}" type="slidenum">
              <a:rPr lang="en-US" smtClean="0"/>
              <a:t>9</a:t>
            </a:fld>
            <a:endParaRPr lang="en-US"/>
          </a:p>
        </p:txBody>
      </p:sp>
    </p:spTree>
    <p:extLst>
      <p:ext uri="{BB962C8B-B14F-4D97-AF65-F5344CB8AC3E}">
        <p14:creationId xmlns:p14="http://schemas.microsoft.com/office/powerpoint/2010/main" val="2520095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things firs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26204A-D86D-694D-81CB-B165BA7F68AB}"/>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05754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tra Long Tex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03E7AB-0197-4351-9499-C32A170F42D1}"/>
              </a:ext>
            </a:extLst>
          </p:cNvPr>
          <p:cNvSpPr/>
          <p:nvPr userDrawn="1"/>
        </p:nvSpPr>
        <p:spPr>
          <a:xfrm>
            <a:off x="0" y="2715"/>
            <a:ext cx="9144000" cy="5143500"/>
          </a:xfrm>
          <a:prstGeom prst="rect">
            <a:avLst/>
          </a:prstGeom>
          <a:solidFill>
            <a:srgbClr val="14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CBB1F92-E848-45F3-87D7-7C778C8379D3}"/>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EF8481"/>
                </a:solidFill>
                <a:latin typeface="Poppins Medium" panose="00000600000000000000" pitchFamily="2" charset="0"/>
                <a:cs typeface="Poppins Medium" panose="00000600000000000000" pitchFamily="2" charset="0"/>
              </a:rPr>
              <a:t>uclansu.co.uk</a:t>
            </a:r>
          </a:p>
        </p:txBody>
      </p:sp>
      <p:pic>
        <p:nvPicPr>
          <p:cNvPr id="2" name="Picture 1">
            <a:extLst>
              <a:ext uri="{FF2B5EF4-FFF2-40B4-BE49-F238E27FC236}">
                <a16:creationId xmlns:a16="http://schemas.microsoft.com/office/drawing/2014/main" id="{5A1719B1-1C4D-1942-8975-22562493D359}"/>
              </a:ext>
            </a:extLst>
          </p:cNvPr>
          <p:cNvPicPr>
            <a:picLocks noChangeAspect="1"/>
          </p:cNvPicPr>
          <p:nvPr userDrawn="1"/>
        </p:nvPicPr>
        <p:blipFill>
          <a:blip r:embed="rId2"/>
          <a:stretch>
            <a:fillRect/>
          </a:stretch>
        </p:blipFill>
        <p:spPr>
          <a:xfrm>
            <a:off x="0" y="0"/>
            <a:ext cx="4572000" cy="1781666"/>
          </a:xfrm>
          <a:prstGeom prst="rect">
            <a:avLst/>
          </a:prstGeom>
        </p:spPr>
      </p:pic>
    </p:spTree>
    <p:extLst>
      <p:ext uri="{BB962C8B-B14F-4D97-AF65-F5344CB8AC3E}">
        <p14:creationId xmlns:p14="http://schemas.microsoft.com/office/powerpoint/2010/main" val="3872246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03E7AB-0197-4351-9499-C32A170F42D1}"/>
              </a:ext>
            </a:extLst>
          </p:cNvPr>
          <p:cNvSpPr/>
          <p:nvPr userDrawn="1"/>
        </p:nvSpPr>
        <p:spPr>
          <a:xfrm>
            <a:off x="0" y="0"/>
            <a:ext cx="9144000" cy="5143500"/>
          </a:xfrm>
          <a:prstGeom prst="rect">
            <a:avLst/>
          </a:prstGeom>
          <a:solidFill>
            <a:srgbClr val="147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CBB1F92-E848-45F3-87D7-7C778C8379D3}"/>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C5E3D7"/>
                </a:solidFill>
                <a:latin typeface="Poppins Medium" panose="00000600000000000000" pitchFamily="2" charset="0"/>
                <a:cs typeface="Poppins Medium" panose="00000600000000000000" pitchFamily="2" charset="0"/>
              </a:rPr>
              <a:t>uclansu.co.uk</a:t>
            </a:r>
          </a:p>
        </p:txBody>
      </p:sp>
      <p:pic>
        <p:nvPicPr>
          <p:cNvPr id="2" name="Picture 1">
            <a:extLst>
              <a:ext uri="{FF2B5EF4-FFF2-40B4-BE49-F238E27FC236}">
                <a16:creationId xmlns:a16="http://schemas.microsoft.com/office/drawing/2014/main" id="{0EFDBF49-F696-8344-8F0F-E7AF34EE9D45}"/>
              </a:ext>
            </a:extLst>
          </p:cNvPr>
          <p:cNvPicPr>
            <a:picLocks noChangeAspect="1"/>
          </p:cNvPicPr>
          <p:nvPr userDrawn="1"/>
        </p:nvPicPr>
        <p:blipFill>
          <a:blip r:embed="rId2"/>
          <a:stretch>
            <a:fillRect/>
          </a:stretch>
        </p:blipFill>
        <p:spPr>
          <a:xfrm>
            <a:off x="624732" y="0"/>
            <a:ext cx="8519268" cy="3630155"/>
          </a:xfrm>
          <a:prstGeom prst="rect">
            <a:avLst/>
          </a:prstGeom>
        </p:spPr>
      </p:pic>
    </p:spTree>
    <p:extLst>
      <p:ext uri="{BB962C8B-B14F-4D97-AF65-F5344CB8AC3E}">
        <p14:creationId xmlns:p14="http://schemas.microsoft.com/office/powerpoint/2010/main" val="1079216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 short tex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03E7AB-0197-4351-9499-C32A170F42D1}"/>
              </a:ext>
            </a:extLst>
          </p:cNvPr>
          <p:cNvSpPr/>
          <p:nvPr userDrawn="1"/>
        </p:nvSpPr>
        <p:spPr>
          <a:xfrm>
            <a:off x="0" y="0"/>
            <a:ext cx="9144000" cy="5143500"/>
          </a:xfrm>
          <a:prstGeom prst="rect">
            <a:avLst/>
          </a:prstGeom>
          <a:solidFill>
            <a:srgbClr val="14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CBB1F92-E848-45F3-87D7-7C778C8379D3}"/>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EF8481"/>
                </a:solidFill>
                <a:latin typeface="Poppins Medium" panose="00000600000000000000" pitchFamily="2" charset="0"/>
                <a:cs typeface="Poppins Medium" panose="00000600000000000000" pitchFamily="2" charset="0"/>
              </a:rPr>
              <a:t>uclansu.co.uk</a:t>
            </a:r>
          </a:p>
        </p:txBody>
      </p:sp>
      <p:pic>
        <p:nvPicPr>
          <p:cNvPr id="70" name="Graphic 69">
            <a:extLst>
              <a:ext uri="{FF2B5EF4-FFF2-40B4-BE49-F238E27FC236}">
                <a16:creationId xmlns:a16="http://schemas.microsoft.com/office/drawing/2014/main" id="{0BD6DD60-D15B-4D0F-AA8B-405509288E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6846" y="1"/>
            <a:ext cx="837006" cy="1047454"/>
          </a:xfrm>
          <a:prstGeom prst="rect">
            <a:avLst/>
          </a:prstGeom>
        </p:spPr>
      </p:pic>
      <p:pic>
        <p:nvPicPr>
          <p:cNvPr id="71" name="Graphic 70">
            <a:extLst>
              <a:ext uri="{FF2B5EF4-FFF2-40B4-BE49-F238E27FC236}">
                <a16:creationId xmlns:a16="http://schemas.microsoft.com/office/drawing/2014/main" id="{31DFF788-C91A-496E-8756-4D803A0D29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52" y="0"/>
            <a:ext cx="2976345" cy="1788669"/>
          </a:xfrm>
          <a:prstGeom prst="rect">
            <a:avLst/>
          </a:prstGeom>
        </p:spPr>
      </p:pic>
      <p:pic>
        <p:nvPicPr>
          <p:cNvPr id="72" name="Graphic 71">
            <a:extLst>
              <a:ext uri="{FF2B5EF4-FFF2-40B4-BE49-F238E27FC236}">
                <a16:creationId xmlns:a16="http://schemas.microsoft.com/office/drawing/2014/main" id="{DFB0EB14-6113-4E76-8D31-55F9634F0A8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89132" y="4093302"/>
            <a:ext cx="3611536" cy="1050197"/>
          </a:xfrm>
          <a:prstGeom prst="rect">
            <a:avLst/>
          </a:prstGeom>
        </p:spPr>
      </p:pic>
    </p:spTree>
    <p:extLst>
      <p:ext uri="{BB962C8B-B14F-4D97-AF65-F5344CB8AC3E}">
        <p14:creationId xmlns:p14="http://schemas.microsoft.com/office/powerpoint/2010/main" val="2415222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ff white tex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03E7AB-0197-4351-9499-C32A170F42D1}"/>
              </a:ext>
            </a:extLst>
          </p:cNvPr>
          <p:cNvSpPr/>
          <p:nvPr userDrawn="1"/>
        </p:nvSpPr>
        <p:spPr>
          <a:xfrm>
            <a:off x="0" y="0"/>
            <a:ext cx="9144000" cy="5143500"/>
          </a:xfrm>
          <a:prstGeom prst="rect">
            <a:avLst/>
          </a:prstGeom>
          <a:solidFill>
            <a:srgbClr val="F4E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CBB1F92-E848-45F3-87D7-7C778C8379D3}"/>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144E61"/>
                </a:solidFill>
                <a:latin typeface="Poppins Medium" panose="00000600000000000000" pitchFamily="2" charset="0"/>
                <a:cs typeface="Poppins Medium" panose="00000600000000000000" pitchFamily="2" charset="0"/>
              </a:rPr>
              <a:t>uclansu.co.uk</a:t>
            </a:r>
          </a:p>
        </p:txBody>
      </p:sp>
      <p:pic>
        <p:nvPicPr>
          <p:cNvPr id="4" name="Graphic 3">
            <a:extLst>
              <a:ext uri="{FF2B5EF4-FFF2-40B4-BE49-F238E27FC236}">
                <a16:creationId xmlns:a16="http://schemas.microsoft.com/office/drawing/2014/main" id="{BC31C0DE-29B1-4270-A12B-CDB2D80CED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45782"/>
            <a:ext cx="9144000" cy="4333875"/>
          </a:xfrm>
          <a:prstGeom prst="rect">
            <a:avLst/>
          </a:prstGeom>
        </p:spPr>
      </p:pic>
    </p:spTree>
    <p:extLst>
      <p:ext uri="{BB962C8B-B14F-4D97-AF65-F5344CB8AC3E}">
        <p14:creationId xmlns:p14="http://schemas.microsoft.com/office/powerpoint/2010/main" val="3095025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cu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FA76F6-CF4D-4E6D-B28B-08896B245542}"/>
              </a:ext>
            </a:extLst>
          </p:cNvPr>
          <p:cNvSpPr/>
          <p:nvPr userDrawn="1"/>
        </p:nvSpPr>
        <p:spPr>
          <a:xfrm>
            <a:off x="0" y="0"/>
            <a:ext cx="9144000" cy="5143500"/>
          </a:xfrm>
          <a:prstGeom prst="rect">
            <a:avLst/>
          </a:prstGeom>
          <a:solidFill>
            <a:srgbClr val="CB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85C48EBB-0562-4E39-BEF7-C65A1D221611}"/>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F6DCBF"/>
                </a:solidFill>
                <a:latin typeface="Poppins Medium" panose="00000600000000000000" pitchFamily="2" charset="0"/>
                <a:cs typeface="Poppins Medium" panose="00000600000000000000" pitchFamily="2" charset="0"/>
              </a:rPr>
              <a:t>uclansu.co.uk</a:t>
            </a:r>
          </a:p>
        </p:txBody>
      </p:sp>
      <p:pic>
        <p:nvPicPr>
          <p:cNvPr id="2" name="Picture 1">
            <a:extLst>
              <a:ext uri="{FF2B5EF4-FFF2-40B4-BE49-F238E27FC236}">
                <a16:creationId xmlns:a16="http://schemas.microsoft.com/office/drawing/2014/main" id="{2EBE0574-0C4E-2D47-B98F-C3E03A6C848F}"/>
              </a:ext>
            </a:extLst>
          </p:cNvPr>
          <p:cNvPicPr>
            <a:picLocks noChangeAspect="1"/>
          </p:cNvPicPr>
          <p:nvPr userDrawn="1"/>
        </p:nvPicPr>
        <p:blipFill>
          <a:blip r:embed="rId2"/>
          <a:stretch>
            <a:fillRect/>
          </a:stretch>
        </p:blipFill>
        <p:spPr>
          <a:xfrm>
            <a:off x="2274093" y="0"/>
            <a:ext cx="4595813" cy="5143500"/>
          </a:xfrm>
          <a:prstGeom prst="rect">
            <a:avLst/>
          </a:prstGeom>
        </p:spPr>
      </p:pic>
    </p:spTree>
    <p:extLst>
      <p:ext uri="{BB962C8B-B14F-4D97-AF65-F5344CB8AC3E}">
        <p14:creationId xmlns:p14="http://schemas.microsoft.com/office/powerpoint/2010/main" val="1813134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Width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CFA07-9238-4B70-831B-23AB241C72AD}"/>
              </a:ext>
            </a:extLst>
          </p:cNvPr>
          <p:cNvSpPr/>
          <p:nvPr userDrawn="1"/>
        </p:nvSpPr>
        <p:spPr>
          <a:xfrm>
            <a:off x="0" y="0"/>
            <a:ext cx="9144000" cy="5143500"/>
          </a:xfrm>
          <a:prstGeom prst="rect">
            <a:avLst/>
          </a:prstGeom>
          <a:solidFill>
            <a:srgbClr val="147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60DC5639-5CAD-4305-BA71-4922FEE9FA79}"/>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C5E3D7"/>
                </a:solidFill>
                <a:latin typeface="Poppins Medium" panose="00000600000000000000" pitchFamily="2" charset="0"/>
                <a:cs typeface="Poppins Medium" panose="00000600000000000000" pitchFamily="2" charset="0"/>
              </a:rPr>
              <a:t>uclansu.co.uk</a:t>
            </a:r>
          </a:p>
        </p:txBody>
      </p:sp>
      <p:sp>
        <p:nvSpPr>
          <p:cNvPr id="4" name="Picture Placeholder 3">
            <a:extLst>
              <a:ext uri="{FF2B5EF4-FFF2-40B4-BE49-F238E27FC236}">
                <a16:creationId xmlns:a16="http://schemas.microsoft.com/office/drawing/2014/main" id="{66E80A37-69E5-D444-905F-4F1EED4E427E}"/>
              </a:ext>
            </a:extLst>
          </p:cNvPr>
          <p:cNvSpPr>
            <a:spLocks noGrp="1"/>
          </p:cNvSpPr>
          <p:nvPr>
            <p:ph type="pic" sz="quarter" idx="10"/>
          </p:nvPr>
        </p:nvSpPr>
        <p:spPr>
          <a:xfrm>
            <a:off x="0" y="0"/>
            <a:ext cx="9144000" cy="4162001"/>
          </a:xfrm>
        </p:spPr>
        <p:txBody>
          <a:bodyPr/>
          <a:lstStyle/>
          <a:p>
            <a:endParaRPr lang="en-US"/>
          </a:p>
        </p:txBody>
      </p:sp>
    </p:spTree>
    <p:extLst>
      <p:ext uri="{BB962C8B-B14F-4D97-AF65-F5344CB8AC3E}">
        <p14:creationId xmlns:p14="http://schemas.microsoft.com/office/powerpoint/2010/main" val="901529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5B9CB0-187E-7E48-A760-0503C7B2252B}"/>
              </a:ext>
            </a:extLst>
          </p:cNvPr>
          <p:cNvSpPr/>
          <p:nvPr userDrawn="1"/>
        </p:nvSpPr>
        <p:spPr>
          <a:xfrm>
            <a:off x="0" y="0"/>
            <a:ext cx="9144000" cy="5143500"/>
          </a:xfrm>
          <a:prstGeom prst="rect">
            <a:avLst/>
          </a:prstGeom>
          <a:solidFill>
            <a:srgbClr val="CB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D062B3C-4A01-424F-B28C-D4F26B572A74}"/>
              </a:ext>
            </a:extLst>
          </p:cNvPr>
          <p:cNvPicPr>
            <a:picLocks noChangeAspect="1"/>
          </p:cNvPicPr>
          <p:nvPr userDrawn="1"/>
        </p:nvPicPr>
        <p:blipFill>
          <a:blip r:embed="rId2"/>
          <a:stretch>
            <a:fillRect/>
          </a:stretch>
        </p:blipFill>
        <p:spPr>
          <a:xfrm>
            <a:off x="0" y="1339"/>
            <a:ext cx="9144000" cy="5140822"/>
          </a:xfrm>
          <a:prstGeom prst="rect">
            <a:avLst/>
          </a:prstGeom>
        </p:spPr>
      </p:pic>
      <p:sp>
        <p:nvSpPr>
          <p:cNvPr id="58" name="TextBox 57">
            <a:extLst>
              <a:ext uri="{FF2B5EF4-FFF2-40B4-BE49-F238E27FC236}">
                <a16:creationId xmlns:a16="http://schemas.microsoft.com/office/drawing/2014/main" id="{3EC95E23-28FD-4B7A-8096-85BB3DAA5B35}"/>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F6DCBF"/>
                </a:solidFill>
                <a:latin typeface="Poppins Medium" panose="00000600000000000000" pitchFamily="2" charset="0"/>
                <a:cs typeface="Poppins Medium" panose="00000600000000000000" pitchFamily="2" charset="0"/>
              </a:rPr>
              <a:t>uclansu.co.uk</a:t>
            </a:r>
          </a:p>
        </p:txBody>
      </p:sp>
      <p:grpSp>
        <p:nvGrpSpPr>
          <p:cNvPr id="59" name="Graphic 5">
            <a:extLst>
              <a:ext uri="{FF2B5EF4-FFF2-40B4-BE49-F238E27FC236}">
                <a16:creationId xmlns:a16="http://schemas.microsoft.com/office/drawing/2014/main" id="{5C3152C1-1BF8-4511-9FE5-6CF9CCE086BC}"/>
              </a:ext>
            </a:extLst>
          </p:cNvPr>
          <p:cNvGrpSpPr/>
          <p:nvPr userDrawn="1"/>
        </p:nvGrpSpPr>
        <p:grpSpPr>
          <a:xfrm>
            <a:off x="348774" y="4512931"/>
            <a:ext cx="1083736" cy="289791"/>
            <a:chOff x="1135158" y="3529406"/>
            <a:chExt cx="2133682" cy="570547"/>
          </a:xfrm>
          <a:solidFill>
            <a:srgbClr val="CB5924"/>
          </a:solidFill>
        </p:grpSpPr>
        <p:sp>
          <p:nvSpPr>
            <p:cNvPr id="60" name="Freeform: Shape 59">
              <a:extLst>
                <a:ext uri="{FF2B5EF4-FFF2-40B4-BE49-F238E27FC236}">
                  <a16:creationId xmlns:a16="http://schemas.microsoft.com/office/drawing/2014/main" id="{8DBFCA18-BFB0-4B12-8E57-39C0C8AB0854}"/>
                </a:ext>
              </a:extLst>
            </p:cNvPr>
            <p:cNvSpPr/>
            <p:nvPr/>
          </p:nvSpPr>
          <p:spPr>
            <a:xfrm>
              <a:off x="1135158" y="3545788"/>
              <a:ext cx="543311" cy="543816"/>
            </a:xfrm>
            <a:custGeom>
              <a:avLst/>
              <a:gdLst>
                <a:gd name="connsiteX0" fmla="*/ 537102 w 543311"/>
                <a:gd name="connsiteY0" fmla="*/ 214027 h 543816"/>
                <a:gd name="connsiteX1" fmla="*/ 515215 w 543311"/>
                <a:gd name="connsiteY1" fmla="*/ 198317 h 543816"/>
                <a:gd name="connsiteX2" fmla="*/ 500335 w 543311"/>
                <a:gd name="connsiteY2" fmla="*/ 210788 h 543816"/>
                <a:gd name="connsiteX3" fmla="*/ 499573 w 543311"/>
                <a:gd name="connsiteY3" fmla="*/ 222314 h 543816"/>
                <a:gd name="connsiteX4" fmla="*/ 318078 w 543311"/>
                <a:gd name="connsiteY4" fmla="*/ 498112 h 543816"/>
                <a:gd name="connsiteX5" fmla="*/ 42280 w 543311"/>
                <a:gd name="connsiteY5" fmla="*/ 316616 h 543816"/>
                <a:gd name="connsiteX6" fmla="*/ 37516 w 543311"/>
                <a:gd name="connsiteY6" fmla="*/ 274130 h 543816"/>
                <a:gd name="connsiteX7" fmla="*/ 268388 w 543311"/>
                <a:gd name="connsiteY7" fmla="*/ 38303 h 543816"/>
                <a:gd name="connsiteX8" fmla="*/ 271354 w 543311"/>
                <a:gd name="connsiteY8" fmla="*/ 38291 h 543816"/>
                <a:gd name="connsiteX9" fmla="*/ 310216 w 543311"/>
                <a:gd name="connsiteY9" fmla="*/ 41434 h 543816"/>
                <a:gd name="connsiteX10" fmla="*/ 323266 w 543311"/>
                <a:gd name="connsiteY10" fmla="*/ 39624 h 543816"/>
                <a:gd name="connsiteX11" fmla="*/ 333553 w 543311"/>
                <a:gd name="connsiteY11" fmla="*/ 22765 h 543816"/>
                <a:gd name="connsiteX12" fmla="*/ 316979 w 543311"/>
                <a:gd name="connsiteY12" fmla="*/ 3715 h 543816"/>
                <a:gd name="connsiteX13" fmla="*/ 271640 w 543311"/>
                <a:gd name="connsiteY13" fmla="*/ 0 h 543816"/>
                <a:gd name="connsiteX14" fmla="*/ 1 w 543311"/>
                <a:gd name="connsiteY14" fmla="*/ 272808 h 543816"/>
                <a:gd name="connsiteX15" fmla="*/ 4940 w 543311"/>
                <a:gd name="connsiteY15" fmla="*/ 323850 h 543816"/>
                <a:gd name="connsiteX16" fmla="*/ 46374 w 543311"/>
                <a:gd name="connsiteY16" fmla="*/ 424815 h 543816"/>
                <a:gd name="connsiteX17" fmla="*/ 424323 w 543311"/>
                <a:gd name="connsiteY17" fmla="*/ 496647 h 543816"/>
                <a:gd name="connsiteX18" fmla="*/ 537102 w 543311"/>
                <a:gd name="connsiteY18" fmla="*/ 214027 h 54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3311" h="543816">
                  <a:moveTo>
                    <a:pt x="537102" y="214027"/>
                  </a:moveTo>
                  <a:cubicBezTo>
                    <a:pt x="535396" y="203645"/>
                    <a:pt x="525597" y="196611"/>
                    <a:pt x="515215" y="198317"/>
                  </a:cubicBezTo>
                  <a:cubicBezTo>
                    <a:pt x="508351" y="199446"/>
                    <a:pt x="502646" y="204227"/>
                    <a:pt x="500335" y="210788"/>
                  </a:cubicBezTo>
                  <a:cubicBezTo>
                    <a:pt x="498942" y="214469"/>
                    <a:pt x="498677" y="218482"/>
                    <a:pt x="499573" y="222314"/>
                  </a:cubicBezTo>
                  <a:cubicBezTo>
                    <a:pt x="525615" y="348591"/>
                    <a:pt x="444356" y="472071"/>
                    <a:pt x="318078" y="498112"/>
                  </a:cubicBezTo>
                  <a:cubicBezTo>
                    <a:pt x="191800" y="524152"/>
                    <a:pt x="68321" y="442894"/>
                    <a:pt x="42280" y="316616"/>
                  </a:cubicBezTo>
                  <a:cubicBezTo>
                    <a:pt x="39396" y="302629"/>
                    <a:pt x="37801" y="288408"/>
                    <a:pt x="37516" y="274130"/>
                  </a:cubicBezTo>
                  <a:cubicBezTo>
                    <a:pt x="36148" y="145254"/>
                    <a:pt x="139513" y="39671"/>
                    <a:pt x="268388" y="38303"/>
                  </a:cubicBezTo>
                  <a:cubicBezTo>
                    <a:pt x="269377" y="38293"/>
                    <a:pt x="270366" y="38288"/>
                    <a:pt x="271354" y="38291"/>
                  </a:cubicBezTo>
                  <a:cubicBezTo>
                    <a:pt x="284372" y="38284"/>
                    <a:pt x="297369" y="39335"/>
                    <a:pt x="310216" y="41434"/>
                  </a:cubicBezTo>
                  <a:cubicBezTo>
                    <a:pt x="314645" y="42345"/>
                    <a:pt x="319252" y="41706"/>
                    <a:pt x="323266" y="39624"/>
                  </a:cubicBezTo>
                  <a:cubicBezTo>
                    <a:pt x="329567" y="36359"/>
                    <a:pt x="333532" y="29862"/>
                    <a:pt x="333553" y="22765"/>
                  </a:cubicBezTo>
                  <a:cubicBezTo>
                    <a:pt x="333352" y="13246"/>
                    <a:pt x="326378" y="5231"/>
                    <a:pt x="316979" y="3715"/>
                  </a:cubicBezTo>
                  <a:cubicBezTo>
                    <a:pt x="301994" y="1232"/>
                    <a:pt x="286830" y="-10"/>
                    <a:pt x="271640" y="0"/>
                  </a:cubicBezTo>
                  <a:cubicBezTo>
                    <a:pt x="121295" y="323"/>
                    <a:pt x="-322" y="122463"/>
                    <a:pt x="1" y="272808"/>
                  </a:cubicBezTo>
                  <a:cubicBezTo>
                    <a:pt x="37" y="289940"/>
                    <a:pt x="1691" y="307030"/>
                    <a:pt x="4940" y="323850"/>
                  </a:cubicBezTo>
                  <a:cubicBezTo>
                    <a:pt x="11479" y="360050"/>
                    <a:pt x="25599" y="394458"/>
                    <a:pt x="46374" y="424815"/>
                  </a:cubicBezTo>
                  <a:cubicBezTo>
                    <a:pt x="130905" y="549018"/>
                    <a:pt x="300119" y="581178"/>
                    <a:pt x="424323" y="496647"/>
                  </a:cubicBezTo>
                  <a:cubicBezTo>
                    <a:pt x="516016" y="434241"/>
                    <a:pt x="560640" y="322416"/>
                    <a:pt x="537102" y="214027"/>
                  </a:cubicBezTo>
                  <a:close/>
                </a:path>
              </a:pathLst>
            </a:custGeom>
            <a:grp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2668CE9C-EC9F-4D62-BA6A-BCDCDD46494F}"/>
                </a:ext>
              </a:extLst>
            </p:cNvPr>
            <p:cNvSpPr/>
            <p:nvPr/>
          </p:nvSpPr>
          <p:spPr>
            <a:xfrm>
              <a:off x="1212723" y="3737125"/>
              <a:ext cx="390466" cy="268102"/>
            </a:xfrm>
            <a:custGeom>
              <a:avLst/>
              <a:gdLst>
                <a:gd name="connsiteX0" fmla="*/ 387337 w 390466"/>
                <a:gd name="connsiteY0" fmla="*/ 51932 h 268102"/>
                <a:gd name="connsiteX1" fmla="*/ 387337 w 390466"/>
                <a:gd name="connsiteY1" fmla="*/ 51932 h 268102"/>
                <a:gd name="connsiteX2" fmla="*/ 368764 w 390466"/>
                <a:gd name="connsiteY2" fmla="*/ 20881 h 268102"/>
                <a:gd name="connsiteX3" fmla="*/ 339046 w 390466"/>
                <a:gd name="connsiteY3" fmla="*/ 3259 h 268102"/>
                <a:gd name="connsiteX4" fmla="*/ 271418 w 390466"/>
                <a:gd name="connsiteY4" fmla="*/ 17737 h 268102"/>
                <a:gd name="connsiteX5" fmla="*/ 195218 w 390466"/>
                <a:gd name="connsiteY5" fmla="*/ 93937 h 268102"/>
                <a:gd name="connsiteX6" fmla="*/ 119018 w 390466"/>
                <a:gd name="connsiteY6" fmla="*/ 17737 h 268102"/>
                <a:gd name="connsiteX7" fmla="*/ 51486 w 390466"/>
                <a:gd name="connsiteY7" fmla="*/ 3355 h 268102"/>
                <a:gd name="connsiteX8" fmla="*/ 3035 w 390466"/>
                <a:gd name="connsiteY8" fmla="*/ 93080 h 268102"/>
                <a:gd name="connsiteX9" fmla="*/ 17958 w 390466"/>
                <a:gd name="connsiteY9" fmla="*/ 120036 h 268102"/>
                <a:gd name="connsiteX10" fmla="*/ 148069 w 390466"/>
                <a:gd name="connsiteY10" fmla="*/ 250528 h 268102"/>
                <a:gd name="connsiteX11" fmla="*/ 174168 w 390466"/>
                <a:gd name="connsiteY11" fmla="*/ 265006 h 268102"/>
                <a:gd name="connsiteX12" fmla="*/ 215887 w 390466"/>
                <a:gd name="connsiteY12" fmla="*/ 265006 h 268102"/>
                <a:gd name="connsiteX13" fmla="*/ 239700 w 390466"/>
                <a:gd name="connsiteY13" fmla="*/ 252719 h 268102"/>
                <a:gd name="connsiteX14" fmla="*/ 372574 w 390466"/>
                <a:gd name="connsiteY14" fmla="*/ 120226 h 268102"/>
                <a:gd name="connsiteX15" fmla="*/ 387337 w 390466"/>
                <a:gd name="connsiteY15" fmla="*/ 51932 h 268102"/>
                <a:gd name="connsiteX16" fmla="*/ 342760 w 390466"/>
                <a:gd name="connsiteY16" fmla="*/ 93937 h 268102"/>
                <a:gd name="connsiteX17" fmla="*/ 214459 w 390466"/>
                <a:gd name="connsiteY17" fmla="*/ 222811 h 268102"/>
                <a:gd name="connsiteX18" fmla="*/ 174739 w 390466"/>
                <a:gd name="connsiteY18" fmla="*/ 220906 h 268102"/>
                <a:gd name="connsiteX19" fmla="*/ 48247 w 390466"/>
                <a:gd name="connsiteY19" fmla="*/ 93937 h 268102"/>
                <a:gd name="connsiteX20" fmla="*/ 49962 w 390466"/>
                <a:gd name="connsiteY20" fmla="*/ 49456 h 268102"/>
                <a:gd name="connsiteX21" fmla="*/ 73108 w 390466"/>
                <a:gd name="connsiteY21" fmla="*/ 39931 h 268102"/>
                <a:gd name="connsiteX22" fmla="*/ 93205 w 390466"/>
                <a:gd name="connsiteY22" fmla="*/ 47455 h 268102"/>
                <a:gd name="connsiteX23" fmla="*/ 195504 w 390466"/>
                <a:gd name="connsiteY23" fmla="*/ 150325 h 268102"/>
                <a:gd name="connsiteX24" fmla="*/ 297707 w 390466"/>
                <a:gd name="connsiteY24" fmla="*/ 47836 h 268102"/>
                <a:gd name="connsiteX25" fmla="*/ 343233 w 390466"/>
                <a:gd name="connsiteY25" fmla="*/ 52835 h 268102"/>
                <a:gd name="connsiteX26" fmla="*/ 342760 w 390466"/>
                <a:gd name="connsiteY26" fmla="*/ 93937 h 26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0466" h="268102">
                  <a:moveTo>
                    <a:pt x="387337" y="51932"/>
                  </a:moveTo>
                  <a:lnTo>
                    <a:pt x="387337" y="51932"/>
                  </a:lnTo>
                  <a:cubicBezTo>
                    <a:pt x="383922" y="40155"/>
                    <a:pt x="377524" y="29461"/>
                    <a:pt x="368764" y="20881"/>
                  </a:cubicBezTo>
                  <a:cubicBezTo>
                    <a:pt x="360413" y="12709"/>
                    <a:pt x="350221" y="6665"/>
                    <a:pt x="339046" y="3259"/>
                  </a:cubicBezTo>
                  <a:cubicBezTo>
                    <a:pt x="315527" y="-4184"/>
                    <a:pt x="289828" y="1319"/>
                    <a:pt x="271418" y="17737"/>
                  </a:cubicBezTo>
                  <a:lnTo>
                    <a:pt x="195218" y="93937"/>
                  </a:lnTo>
                  <a:lnTo>
                    <a:pt x="119018" y="17737"/>
                  </a:lnTo>
                  <a:cubicBezTo>
                    <a:pt x="100602" y="1404"/>
                    <a:pt x="74959" y="-4058"/>
                    <a:pt x="51486" y="3355"/>
                  </a:cubicBezTo>
                  <a:cubicBezTo>
                    <a:pt x="13330" y="14752"/>
                    <a:pt x="-8362" y="54924"/>
                    <a:pt x="3035" y="93080"/>
                  </a:cubicBezTo>
                  <a:cubicBezTo>
                    <a:pt x="6009" y="103036"/>
                    <a:pt x="11100" y="112230"/>
                    <a:pt x="17958" y="120036"/>
                  </a:cubicBezTo>
                  <a:cubicBezTo>
                    <a:pt x="19006" y="120988"/>
                    <a:pt x="115399" y="218905"/>
                    <a:pt x="148069" y="250528"/>
                  </a:cubicBezTo>
                  <a:cubicBezTo>
                    <a:pt x="155489" y="257367"/>
                    <a:pt x="164438" y="262332"/>
                    <a:pt x="174168" y="265006"/>
                  </a:cubicBezTo>
                  <a:cubicBezTo>
                    <a:pt x="187768" y="269134"/>
                    <a:pt x="202288" y="269134"/>
                    <a:pt x="215887" y="265006"/>
                  </a:cubicBezTo>
                  <a:cubicBezTo>
                    <a:pt x="224664" y="262796"/>
                    <a:pt x="232812" y="258591"/>
                    <a:pt x="239700" y="252719"/>
                  </a:cubicBezTo>
                  <a:cubicBezTo>
                    <a:pt x="274276" y="220906"/>
                    <a:pt x="371526" y="121274"/>
                    <a:pt x="372574" y="120226"/>
                  </a:cubicBezTo>
                  <a:cubicBezTo>
                    <a:pt x="389018" y="101569"/>
                    <a:pt x="394606" y="75716"/>
                    <a:pt x="387337" y="51932"/>
                  </a:cubicBezTo>
                  <a:close/>
                  <a:moveTo>
                    <a:pt x="342760" y="93937"/>
                  </a:moveTo>
                  <a:cubicBezTo>
                    <a:pt x="341713" y="95080"/>
                    <a:pt x="248653" y="193759"/>
                    <a:pt x="214459" y="222811"/>
                  </a:cubicBezTo>
                  <a:cubicBezTo>
                    <a:pt x="202584" y="232130"/>
                    <a:pt x="185667" y="231318"/>
                    <a:pt x="174739" y="220906"/>
                  </a:cubicBezTo>
                  <a:cubicBezTo>
                    <a:pt x="142259" y="190807"/>
                    <a:pt x="49105" y="94890"/>
                    <a:pt x="48247" y="93937"/>
                  </a:cubicBezTo>
                  <a:cubicBezTo>
                    <a:pt x="36674" y="81094"/>
                    <a:pt x="37435" y="61370"/>
                    <a:pt x="49962" y="49456"/>
                  </a:cubicBezTo>
                  <a:cubicBezTo>
                    <a:pt x="56130" y="43369"/>
                    <a:pt x="64442" y="39949"/>
                    <a:pt x="73108" y="39931"/>
                  </a:cubicBezTo>
                  <a:cubicBezTo>
                    <a:pt x="80512" y="39839"/>
                    <a:pt x="87682" y="42523"/>
                    <a:pt x="93205" y="47455"/>
                  </a:cubicBezTo>
                  <a:lnTo>
                    <a:pt x="195504" y="150325"/>
                  </a:lnTo>
                  <a:lnTo>
                    <a:pt x="297707" y="47836"/>
                  </a:lnTo>
                  <a:cubicBezTo>
                    <a:pt x="311659" y="36645"/>
                    <a:pt x="332042" y="38883"/>
                    <a:pt x="343233" y="52835"/>
                  </a:cubicBezTo>
                  <a:cubicBezTo>
                    <a:pt x="352905" y="64893"/>
                    <a:pt x="352706" y="82105"/>
                    <a:pt x="342760" y="93937"/>
                  </a:cubicBezTo>
                  <a:close/>
                </a:path>
              </a:pathLst>
            </a:custGeom>
            <a:grp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A91B90D2-A391-46E3-B820-9200E530D8A3}"/>
                </a:ext>
              </a:extLst>
            </p:cNvPr>
            <p:cNvSpPr/>
            <p:nvPr/>
          </p:nvSpPr>
          <p:spPr>
            <a:xfrm>
              <a:off x="1336007" y="3626039"/>
              <a:ext cx="144358" cy="143968"/>
            </a:xfrm>
            <a:custGeom>
              <a:avLst/>
              <a:gdLst>
                <a:gd name="connsiteX0" fmla="*/ 128989 w 144358"/>
                <a:gd name="connsiteY0" fmla="*/ 27859 h 143968"/>
                <a:gd name="connsiteX1" fmla="*/ 27809 w 144358"/>
                <a:gd name="connsiteY1" fmla="*/ 15177 h 143968"/>
                <a:gd name="connsiteX2" fmla="*/ 14689 w 144358"/>
                <a:gd name="connsiteY2" fmla="*/ 28430 h 143968"/>
                <a:gd name="connsiteX3" fmla="*/ 496 w 144358"/>
                <a:gd name="connsiteY3" fmla="*/ 63577 h 143968"/>
                <a:gd name="connsiteX4" fmla="*/ 63634 w 144358"/>
                <a:gd name="connsiteY4" fmla="*/ 143479 h 143968"/>
                <a:gd name="connsiteX5" fmla="*/ 72124 w 144358"/>
                <a:gd name="connsiteY5" fmla="*/ 143968 h 143968"/>
                <a:gd name="connsiteX6" fmla="*/ 144358 w 144358"/>
                <a:gd name="connsiteY6" fmla="*/ 72185 h 143968"/>
                <a:gd name="connsiteX7" fmla="*/ 129274 w 144358"/>
                <a:gd name="connsiteY7" fmla="*/ 27859 h 143968"/>
                <a:gd name="connsiteX8" fmla="*/ 71839 w 144358"/>
                <a:gd name="connsiteY8" fmla="*/ 105583 h 143968"/>
                <a:gd name="connsiteX9" fmla="*/ 58504 w 144358"/>
                <a:gd name="connsiteY9" fmla="*/ 103392 h 143968"/>
                <a:gd name="connsiteX10" fmla="*/ 38311 w 144358"/>
                <a:gd name="connsiteY10" fmla="*/ 72817 h 143968"/>
                <a:gd name="connsiteX11" fmla="*/ 71548 w 144358"/>
                <a:gd name="connsiteY11" fmla="*/ 38812 h 143968"/>
                <a:gd name="connsiteX12" fmla="*/ 71553 w 144358"/>
                <a:gd name="connsiteY12" fmla="*/ 38812 h 143968"/>
                <a:gd name="connsiteX13" fmla="*/ 72029 w 144358"/>
                <a:gd name="connsiteY13" fmla="*/ 38812 h 143968"/>
                <a:gd name="connsiteX14" fmla="*/ 100604 w 144358"/>
                <a:gd name="connsiteY14" fmla="*/ 55005 h 143968"/>
                <a:gd name="connsiteX15" fmla="*/ 104224 w 144358"/>
                <a:gd name="connsiteY15" fmla="*/ 63292 h 143968"/>
                <a:gd name="connsiteX16" fmla="*/ 80795 w 144358"/>
                <a:gd name="connsiteY16" fmla="*/ 104824 h 143968"/>
                <a:gd name="connsiteX17" fmla="*/ 71267 w 144358"/>
                <a:gd name="connsiteY17" fmla="*/ 106059 h 1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358" h="143968">
                  <a:moveTo>
                    <a:pt x="128989" y="27859"/>
                  </a:moveTo>
                  <a:cubicBezTo>
                    <a:pt x="104550" y="-3583"/>
                    <a:pt x="59251" y="-9261"/>
                    <a:pt x="27809" y="15177"/>
                  </a:cubicBezTo>
                  <a:cubicBezTo>
                    <a:pt x="22880" y="19008"/>
                    <a:pt x="18470" y="23463"/>
                    <a:pt x="14689" y="28430"/>
                  </a:cubicBezTo>
                  <a:cubicBezTo>
                    <a:pt x="6854" y="38640"/>
                    <a:pt x="1948" y="50790"/>
                    <a:pt x="496" y="63577"/>
                  </a:cubicBezTo>
                  <a:cubicBezTo>
                    <a:pt x="-4133" y="103077"/>
                    <a:pt x="24135" y="138850"/>
                    <a:pt x="63634" y="143479"/>
                  </a:cubicBezTo>
                  <a:cubicBezTo>
                    <a:pt x="66452" y="143809"/>
                    <a:pt x="69287" y="143972"/>
                    <a:pt x="72124" y="143968"/>
                  </a:cubicBezTo>
                  <a:cubicBezTo>
                    <a:pt x="111894" y="144093"/>
                    <a:pt x="144234" y="111955"/>
                    <a:pt x="144358" y="72185"/>
                  </a:cubicBezTo>
                  <a:cubicBezTo>
                    <a:pt x="144409" y="56142"/>
                    <a:pt x="139100" y="40541"/>
                    <a:pt x="129274" y="27859"/>
                  </a:cubicBezTo>
                  <a:close/>
                  <a:moveTo>
                    <a:pt x="71839" y="105583"/>
                  </a:moveTo>
                  <a:cubicBezTo>
                    <a:pt x="67284" y="105889"/>
                    <a:pt x="62720" y="105140"/>
                    <a:pt x="58504" y="103392"/>
                  </a:cubicBezTo>
                  <a:cubicBezTo>
                    <a:pt x="46388" y="98008"/>
                    <a:pt x="38505" y="86074"/>
                    <a:pt x="38311" y="72817"/>
                  </a:cubicBezTo>
                  <a:cubicBezTo>
                    <a:pt x="38099" y="54249"/>
                    <a:pt x="52980" y="39024"/>
                    <a:pt x="71548" y="38812"/>
                  </a:cubicBezTo>
                  <a:cubicBezTo>
                    <a:pt x="71550" y="38812"/>
                    <a:pt x="71551" y="38812"/>
                    <a:pt x="71553" y="38812"/>
                  </a:cubicBezTo>
                  <a:lnTo>
                    <a:pt x="72029" y="38812"/>
                  </a:lnTo>
                  <a:cubicBezTo>
                    <a:pt x="83716" y="38892"/>
                    <a:pt x="94529" y="45020"/>
                    <a:pt x="100604" y="55005"/>
                  </a:cubicBezTo>
                  <a:cubicBezTo>
                    <a:pt x="102233" y="57562"/>
                    <a:pt x="103454" y="60358"/>
                    <a:pt x="104224" y="63292"/>
                  </a:cubicBezTo>
                  <a:cubicBezTo>
                    <a:pt x="109223" y="81230"/>
                    <a:pt x="98733" y="99825"/>
                    <a:pt x="80795" y="104824"/>
                  </a:cubicBezTo>
                  <a:cubicBezTo>
                    <a:pt x="77695" y="105688"/>
                    <a:pt x="74486" y="106105"/>
                    <a:pt x="71267" y="106059"/>
                  </a:cubicBezTo>
                  <a:close/>
                </a:path>
              </a:pathLst>
            </a:custGeom>
            <a:grp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BE5DC75-9682-4AE9-B9CD-8B0AD15BF35C}"/>
                </a:ext>
              </a:extLst>
            </p:cNvPr>
            <p:cNvSpPr/>
            <p:nvPr/>
          </p:nvSpPr>
          <p:spPr>
            <a:xfrm>
              <a:off x="1761509" y="3538931"/>
              <a:ext cx="174882" cy="249078"/>
            </a:xfrm>
            <a:custGeom>
              <a:avLst/>
              <a:gdLst>
                <a:gd name="connsiteX0" fmla="*/ 90583 w 174882"/>
                <a:gd name="connsiteY0" fmla="*/ 249079 h 249078"/>
                <a:gd name="connsiteX1" fmla="*/ 0 w 174882"/>
                <a:gd name="connsiteY1" fmla="*/ 173927 h 249078"/>
                <a:gd name="connsiteX2" fmla="*/ 60198 w 174882"/>
                <a:gd name="connsiteY2" fmla="*/ 173927 h 249078"/>
                <a:gd name="connsiteX3" fmla="*/ 86530 w 174882"/>
                <a:gd name="connsiteY3" fmla="*/ 201679 h 249078"/>
                <a:gd name="connsiteX4" fmla="*/ 88773 w 174882"/>
                <a:gd name="connsiteY4" fmla="*/ 201644 h 249078"/>
                <a:gd name="connsiteX5" fmla="*/ 115919 w 174882"/>
                <a:gd name="connsiteY5" fmla="*/ 178784 h 249078"/>
                <a:gd name="connsiteX6" fmla="*/ 476 w 174882"/>
                <a:gd name="connsiteY6" fmla="*/ 71819 h 249078"/>
                <a:gd name="connsiteX7" fmla="*/ 85344 w 174882"/>
                <a:gd name="connsiteY7" fmla="*/ 0 h 249078"/>
                <a:gd name="connsiteX8" fmla="*/ 172307 w 174882"/>
                <a:gd name="connsiteY8" fmla="*/ 72676 h 249078"/>
                <a:gd name="connsiteX9" fmla="*/ 111157 w 174882"/>
                <a:gd name="connsiteY9" fmla="*/ 72676 h 249078"/>
                <a:gd name="connsiteX10" fmla="*/ 84994 w 174882"/>
                <a:gd name="connsiteY10" fmla="*/ 47605 h 249078"/>
                <a:gd name="connsiteX11" fmla="*/ 84392 w 174882"/>
                <a:gd name="connsiteY11" fmla="*/ 47625 h 249078"/>
                <a:gd name="connsiteX12" fmla="*/ 60746 w 174882"/>
                <a:gd name="connsiteY12" fmla="*/ 65264 h 249078"/>
                <a:gd name="connsiteX13" fmla="*/ 60579 w 174882"/>
                <a:gd name="connsiteY13" fmla="*/ 69723 h 249078"/>
                <a:gd name="connsiteX14" fmla="*/ 174879 w 174882"/>
                <a:gd name="connsiteY14" fmla="*/ 174498 h 249078"/>
                <a:gd name="connsiteX15" fmla="*/ 90583 w 174882"/>
                <a:gd name="connsiteY15" fmla="*/ 249079 h 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882" h="249078">
                  <a:moveTo>
                    <a:pt x="90583" y="249079"/>
                  </a:moveTo>
                  <a:cubicBezTo>
                    <a:pt x="40672" y="249079"/>
                    <a:pt x="1715" y="223171"/>
                    <a:pt x="0" y="173927"/>
                  </a:cubicBezTo>
                  <a:lnTo>
                    <a:pt x="60198" y="173927"/>
                  </a:lnTo>
                  <a:cubicBezTo>
                    <a:pt x="59806" y="188861"/>
                    <a:pt x="71595" y="201286"/>
                    <a:pt x="86530" y="201679"/>
                  </a:cubicBezTo>
                  <a:cubicBezTo>
                    <a:pt x="87278" y="201698"/>
                    <a:pt x="88026" y="201687"/>
                    <a:pt x="88773" y="201644"/>
                  </a:cubicBezTo>
                  <a:cubicBezTo>
                    <a:pt x="105346" y="201644"/>
                    <a:pt x="115919" y="192977"/>
                    <a:pt x="115919" y="178784"/>
                  </a:cubicBezTo>
                  <a:cubicBezTo>
                    <a:pt x="115919" y="133826"/>
                    <a:pt x="-190" y="158020"/>
                    <a:pt x="476" y="71819"/>
                  </a:cubicBezTo>
                  <a:cubicBezTo>
                    <a:pt x="667" y="25813"/>
                    <a:pt x="36767" y="0"/>
                    <a:pt x="85344" y="0"/>
                  </a:cubicBezTo>
                  <a:cubicBezTo>
                    <a:pt x="135922" y="0"/>
                    <a:pt x="170021" y="26289"/>
                    <a:pt x="172307" y="72676"/>
                  </a:cubicBezTo>
                  <a:lnTo>
                    <a:pt x="111157" y="72676"/>
                  </a:lnTo>
                  <a:cubicBezTo>
                    <a:pt x="110856" y="58528"/>
                    <a:pt x="99142" y="47304"/>
                    <a:pt x="84994" y="47605"/>
                  </a:cubicBezTo>
                  <a:cubicBezTo>
                    <a:pt x="84793" y="47609"/>
                    <a:pt x="84593" y="47616"/>
                    <a:pt x="84392" y="47625"/>
                  </a:cubicBezTo>
                  <a:cubicBezTo>
                    <a:pt x="72991" y="45966"/>
                    <a:pt x="62404" y="53863"/>
                    <a:pt x="60746" y="65264"/>
                  </a:cubicBezTo>
                  <a:cubicBezTo>
                    <a:pt x="60530" y="66740"/>
                    <a:pt x="60475" y="68235"/>
                    <a:pt x="60579" y="69723"/>
                  </a:cubicBezTo>
                  <a:cubicBezTo>
                    <a:pt x="60579" y="112014"/>
                    <a:pt x="174879" y="92964"/>
                    <a:pt x="174879" y="174498"/>
                  </a:cubicBezTo>
                  <a:cubicBezTo>
                    <a:pt x="175260" y="215170"/>
                    <a:pt x="144590" y="249079"/>
                    <a:pt x="90583" y="249079"/>
                  </a:cubicBezTo>
                  <a:close/>
                </a:path>
              </a:pathLst>
            </a:custGeom>
            <a:grp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AA1DFFE9-FE31-47F8-99B2-8443EE37F33F}"/>
                </a:ext>
              </a:extLst>
            </p:cNvPr>
            <p:cNvSpPr/>
            <p:nvPr/>
          </p:nvSpPr>
          <p:spPr>
            <a:xfrm>
              <a:off x="1945437" y="3545312"/>
              <a:ext cx="116395" cy="240315"/>
            </a:xfrm>
            <a:custGeom>
              <a:avLst/>
              <a:gdLst>
                <a:gd name="connsiteX0" fmla="*/ 22479 w 116395"/>
                <a:gd name="connsiteY0" fmla="*/ 96298 h 240315"/>
                <a:gd name="connsiteX1" fmla="*/ 0 w 116395"/>
                <a:gd name="connsiteY1" fmla="*/ 96298 h 240315"/>
                <a:gd name="connsiteX2" fmla="*/ 0 w 116395"/>
                <a:gd name="connsiteY2" fmla="*/ 47149 h 240315"/>
                <a:gd name="connsiteX3" fmla="*/ 22479 w 116395"/>
                <a:gd name="connsiteY3" fmla="*/ 47149 h 240315"/>
                <a:gd name="connsiteX4" fmla="*/ 22479 w 116395"/>
                <a:gd name="connsiteY4" fmla="*/ 0 h 240315"/>
                <a:gd name="connsiteX5" fmla="*/ 78962 w 116395"/>
                <a:gd name="connsiteY5" fmla="*/ 0 h 240315"/>
                <a:gd name="connsiteX6" fmla="*/ 78962 w 116395"/>
                <a:gd name="connsiteY6" fmla="*/ 47625 h 240315"/>
                <a:gd name="connsiteX7" fmla="*/ 116015 w 116395"/>
                <a:gd name="connsiteY7" fmla="*/ 47625 h 240315"/>
                <a:gd name="connsiteX8" fmla="*/ 116015 w 116395"/>
                <a:gd name="connsiteY8" fmla="*/ 96774 h 240315"/>
                <a:gd name="connsiteX9" fmla="*/ 78962 w 116395"/>
                <a:gd name="connsiteY9" fmla="*/ 96774 h 240315"/>
                <a:gd name="connsiteX10" fmla="*/ 78962 w 116395"/>
                <a:gd name="connsiteY10" fmla="*/ 174308 h 240315"/>
                <a:gd name="connsiteX11" fmla="*/ 96203 w 116395"/>
                <a:gd name="connsiteY11" fmla="*/ 190595 h 240315"/>
                <a:gd name="connsiteX12" fmla="*/ 116396 w 116395"/>
                <a:gd name="connsiteY12" fmla="*/ 190595 h 240315"/>
                <a:gd name="connsiteX13" fmla="*/ 116396 w 116395"/>
                <a:gd name="connsiteY13" fmla="*/ 240316 h 240315"/>
                <a:gd name="connsiteX14" fmla="*/ 87821 w 116395"/>
                <a:gd name="connsiteY14" fmla="*/ 240316 h 240315"/>
                <a:gd name="connsiteX15" fmla="*/ 22670 w 116395"/>
                <a:gd name="connsiteY15" fmla="*/ 173641 h 24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95" h="240315">
                  <a:moveTo>
                    <a:pt x="22479" y="96298"/>
                  </a:moveTo>
                  <a:lnTo>
                    <a:pt x="0" y="96298"/>
                  </a:lnTo>
                  <a:lnTo>
                    <a:pt x="0" y="47149"/>
                  </a:lnTo>
                  <a:lnTo>
                    <a:pt x="22479" y="47149"/>
                  </a:lnTo>
                  <a:lnTo>
                    <a:pt x="22479" y="0"/>
                  </a:lnTo>
                  <a:lnTo>
                    <a:pt x="78962" y="0"/>
                  </a:lnTo>
                  <a:lnTo>
                    <a:pt x="78962" y="47625"/>
                  </a:lnTo>
                  <a:lnTo>
                    <a:pt x="116015" y="47625"/>
                  </a:lnTo>
                  <a:lnTo>
                    <a:pt x="116015" y="96774"/>
                  </a:lnTo>
                  <a:lnTo>
                    <a:pt x="78962" y="96774"/>
                  </a:lnTo>
                  <a:lnTo>
                    <a:pt x="78962" y="174308"/>
                  </a:lnTo>
                  <a:cubicBezTo>
                    <a:pt x="78962" y="185738"/>
                    <a:pt x="83630" y="190595"/>
                    <a:pt x="96203" y="190595"/>
                  </a:cubicBezTo>
                  <a:lnTo>
                    <a:pt x="116396" y="190595"/>
                  </a:lnTo>
                  <a:lnTo>
                    <a:pt x="116396" y="240316"/>
                  </a:lnTo>
                  <a:lnTo>
                    <a:pt x="87821" y="240316"/>
                  </a:lnTo>
                  <a:cubicBezTo>
                    <a:pt x="49721" y="240316"/>
                    <a:pt x="22670" y="223361"/>
                    <a:pt x="22670" y="173641"/>
                  </a:cubicBezTo>
                  <a:close/>
                </a:path>
              </a:pathLst>
            </a:custGeom>
            <a:grp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FA4C347A-9888-4CED-9F66-B40F617FE1F2}"/>
                </a:ext>
              </a:extLst>
            </p:cNvPr>
            <p:cNvSpPr/>
            <p:nvPr/>
          </p:nvSpPr>
          <p:spPr>
            <a:xfrm>
              <a:off x="2078977" y="3592461"/>
              <a:ext cx="183927" cy="195368"/>
            </a:xfrm>
            <a:custGeom>
              <a:avLst/>
              <a:gdLst>
                <a:gd name="connsiteX0" fmla="*/ 183928 w 183927"/>
                <a:gd name="connsiteY0" fmla="*/ 193167 h 195368"/>
                <a:gd name="connsiteX1" fmla="*/ 127349 w 183927"/>
                <a:gd name="connsiteY1" fmla="*/ 193167 h 195368"/>
                <a:gd name="connsiteX2" fmla="*/ 127349 w 183927"/>
                <a:gd name="connsiteY2" fmla="*/ 166783 h 195368"/>
                <a:gd name="connsiteX3" fmla="*/ 71438 w 183927"/>
                <a:gd name="connsiteY3" fmla="*/ 195358 h 195368"/>
                <a:gd name="connsiteX4" fmla="*/ 0 w 183927"/>
                <a:gd name="connsiteY4" fmla="*/ 112871 h 195368"/>
                <a:gd name="connsiteX5" fmla="*/ 0 w 183927"/>
                <a:gd name="connsiteY5" fmla="*/ 0 h 195368"/>
                <a:gd name="connsiteX6" fmla="*/ 56198 w 183927"/>
                <a:gd name="connsiteY6" fmla="*/ 0 h 195368"/>
                <a:gd name="connsiteX7" fmla="*/ 56198 w 183927"/>
                <a:gd name="connsiteY7" fmla="*/ 104775 h 195368"/>
                <a:gd name="connsiteX8" fmla="*/ 91630 w 183927"/>
                <a:gd name="connsiteY8" fmla="*/ 145637 h 195368"/>
                <a:gd name="connsiteX9" fmla="*/ 127349 w 183927"/>
                <a:gd name="connsiteY9" fmla="*/ 104775 h 195368"/>
                <a:gd name="connsiteX10" fmla="*/ 127349 w 183927"/>
                <a:gd name="connsiteY10" fmla="*/ 0 h 195368"/>
                <a:gd name="connsiteX11" fmla="*/ 183928 w 183927"/>
                <a:gd name="connsiteY11" fmla="*/ 0 h 19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927" h="195368">
                  <a:moveTo>
                    <a:pt x="183928" y="193167"/>
                  </a:moveTo>
                  <a:lnTo>
                    <a:pt x="127349" y="193167"/>
                  </a:lnTo>
                  <a:lnTo>
                    <a:pt x="127349" y="166783"/>
                  </a:lnTo>
                  <a:cubicBezTo>
                    <a:pt x="114643" y="185036"/>
                    <a:pt x="93678" y="195754"/>
                    <a:pt x="71438" y="195358"/>
                  </a:cubicBezTo>
                  <a:cubicBezTo>
                    <a:pt x="28765" y="195358"/>
                    <a:pt x="0" y="164497"/>
                    <a:pt x="0" y="112871"/>
                  </a:cubicBezTo>
                  <a:lnTo>
                    <a:pt x="0" y="0"/>
                  </a:lnTo>
                  <a:lnTo>
                    <a:pt x="56198" y="0"/>
                  </a:lnTo>
                  <a:lnTo>
                    <a:pt x="56198" y="104775"/>
                  </a:lnTo>
                  <a:cubicBezTo>
                    <a:pt x="56198" y="131064"/>
                    <a:pt x="70485" y="145637"/>
                    <a:pt x="91630" y="145637"/>
                  </a:cubicBezTo>
                  <a:cubicBezTo>
                    <a:pt x="112776" y="145637"/>
                    <a:pt x="127349" y="131064"/>
                    <a:pt x="127349" y="104775"/>
                  </a:cubicBezTo>
                  <a:lnTo>
                    <a:pt x="127349" y="0"/>
                  </a:lnTo>
                  <a:lnTo>
                    <a:pt x="183928" y="0"/>
                  </a:lnTo>
                  <a:close/>
                </a:path>
              </a:pathLst>
            </a:custGeom>
            <a:grp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72A2F9E-B95B-408E-912A-7950CE441B28}"/>
                </a:ext>
              </a:extLst>
            </p:cNvPr>
            <p:cNvSpPr/>
            <p:nvPr/>
          </p:nvSpPr>
          <p:spPr>
            <a:xfrm>
              <a:off x="2279764" y="3529406"/>
              <a:ext cx="195072" cy="259151"/>
            </a:xfrm>
            <a:custGeom>
              <a:avLst/>
              <a:gdLst>
                <a:gd name="connsiteX0" fmla="*/ 81344 w 195072"/>
                <a:gd name="connsiteY0" fmla="*/ 60198 h 259151"/>
                <a:gd name="connsiteX1" fmla="*/ 138494 w 195072"/>
                <a:gd name="connsiteY1" fmla="*/ 89630 h 259151"/>
                <a:gd name="connsiteX2" fmla="*/ 138494 w 195072"/>
                <a:gd name="connsiteY2" fmla="*/ 0 h 259151"/>
                <a:gd name="connsiteX3" fmla="*/ 195072 w 195072"/>
                <a:gd name="connsiteY3" fmla="*/ 0 h 259151"/>
                <a:gd name="connsiteX4" fmla="*/ 195072 w 195072"/>
                <a:gd name="connsiteY4" fmla="*/ 256223 h 259151"/>
                <a:gd name="connsiteX5" fmla="*/ 138494 w 195072"/>
                <a:gd name="connsiteY5" fmla="*/ 256223 h 259151"/>
                <a:gd name="connsiteX6" fmla="*/ 138494 w 195072"/>
                <a:gd name="connsiteY6" fmla="*/ 228600 h 259151"/>
                <a:gd name="connsiteX7" fmla="*/ 81344 w 195072"/>
                <a:gd name="connsiteY7" fmla="*/ 259080 h 259151"/>
                <a:gd name="connsiteX8" fmla="*/ 0 w 195072"/>
                <a:gd name="connsiteY8" fmla="*/ 159353 h 259151"/>
                <a:gd name="connsiteX9" fmla="*/ 81344 w 195072"/>
                <a:gd name="connsiteY9" fmla="*/ 60198 h 259151"/>
                <a:gd name="connsiteX10" fmla="*/ 97822 w 195072"/>
                <a:gd name="connsiteY10" fmla="*/ 111824 h 259151"/>
                <a:gd name="connsiteX11" fmla="*/ 57531 w 195072"/>
                <a:gd name="connsiteY11" fmla="*/ 159449 h 259151"/>
                <a:gd name="connsiteX12" fmla="*/ 97822 w 195072"/>
                <a:gd name="connsiteY12" fmla="*/ 207550 h 259151"/>
                <a:gd name="connsiteX13" fmla="*/ 138208 w 195072"/>
                <a:gd name="connsiteY13" fmla="*/ 159925 h 259151"/>
                <a:gd name="connsiteX14" fmla="*/ 97822 w 195072"/>
                <a:gd name="connsiteY14" fmla="*/ 111824 h 25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072" h="259151">
                  <a:moveTo>
                    <a:pt x="81344" y="60198"/>
                  </a:moveTo>
                  <a:cubicBezTo>
                    <a:pt x="104175" y="59571"/>
                    <a:pt x="125739" y="70678"/>
                    <a:pt x="138494" y="89630"/>
                  </a:cubicBezTo>
                  <a:lnTo>
                    <a:pt x="138494" y="0"/>
                  </a:lnTo>
                  <a:lnTo>
                    <a:pt x="195072" y="0"/>
                  </a:lnTo>
                  <a:lnTo>
                    <a:pt x="195072" y="256223"/>
                  </a:lnTo>
                  <a:lnTo>
                    <a:pt x="138494" y="256223"/>
                  </a:lnTo>
                  <a:lnTo>
                    <a:pt x="138494" y="228600"/>
                  </a:lnTo>
                  <a:cubicBezTo>
                    <a:pt x="126482" y="248483"/>
                    <a:pt x="104546" y="260186"/>
                    <a:pt x="81344" y="259080"/>
                  </a:cubicBezTo>
                  <a:cubicBezTo>
                    <a:pt x="36004" y="259080"/>
                    <a:pt x="0" y="220313"/>
                    <a:pt x="0" y="159353"/>
                  </a:cubicBezTo>
                  <a:cubicBezTo>
                    <a:pt x="0" y="98393"/>
                    <a:pt x="35909" y="60198"/>
                    <a:pt x="81344" y="60198"/>
                  </a:cubicBezTo>
                  <a:close/>
                  <a:moveTo>
                    <a:pt x="97822" y="111824"/>
                  </a:moveTo>
                  <a:cubicBezTo>
                    <a:pt x="76676" y="111824"/>
                    <a:pt x="57531" y="128492"/>
                    <a:pt x="57531" y="159449"/>
                  </a:cubicBezTo>
                  <a:cubicBezTo>
                    <a:pt x="57531" y="190405"/>
                    <a:pt x="76581" y="207550"/>
                    <a:pt x="97822" y="207550"/>
                  </a:cubicBezTo>
                  <a:cubicBezTo>
                    <a:pt x="119062" y="207550"/>
                    <a:pt x="138208" y="190595"/>
                    <a:pt x="138208" y="159925"/>
                  </a:cubicBezTo>
                  <a:cubicBezTo>
                    <a:pt x="138208" y="129254"/>
                    <a:pt x="119348" y="111824"/>
                    <a:pt x="97822" y="111824"/>
                  </a:cubicBezTo>
                  <a:close/>
                </a:path>
              </a:pathLst>
            </a:custGeom>
            <a:grp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50B6A2D-D387-4E58-8999-57DBCFE50099}"/>
                </a:ext>
              </a:extLst>
            </p:cNvPr>
            <p:cNvSpPr/>
            <p:nvPr/>
          </p:nvSpPr>
          <p:spPr>
            <a:xfrm>
              <a:off x="2491695" y="3589604"/>
              <a:ext cx="185166" cy="198839"/>
            </a:xfrm>
            <a:custGeom>
              <a:avLst/>
              <a:gdLst>
                <a:gd name="connsiteX0" fmla="*/ 93250 w 185166"/>
                <a:gd name="connsiteY0" fmla="*/ 198787 h 198839"/>
                <a:gd name="connsiteX1" fmla="*/ 0 w 185166"/>
                <a:gd name="connsiteY1" fmla="*/ 99441 h 198839"/>
                <a:gd name="connsiteX2" fmla="*/ 93250 w 185166"/>
                <a:gd name="connsiteY2" fmla="*/ 0 h 198839"/>
                <a:gd name="connsiteX3" fmla="*/ 185166 w 185166"/>
                <a:gd name="connsiteY3" fmla="*/ 96298 h 198839"/>
                <a:gd name="connsiteX4" fmla="*/ 184214 w 185166"/>
                <a:gd name="connsiteY4" fmla="*/ 113633 h 198839"/>
                <a:gd name="connsiteX5" fmla="*/ 56198 w 185166"/>
                <a:gd name="connsiteY5" fmla="*/ 113633 h 198839"/>
                <a:gd name="connsiteX6" fmla="*/ 91250 w 185166"/>
                <a:gd name="connsiteY6" fmla="*/ 150686 h 198839"/>
                <a:gd name="connsiteX7" fmla="*/ 120682 w 185166"/>
                <a:gd name="connsiteY7" fmla="*/ 131636 h 198839"/>
                <a:gd name="connsiteX8" fmla="*/ 180880 w 185166"/>
                <a:gd name="connsiteY8" fmla="*/ 131636 h 198839"/>
                <a:gd name="connsiteX9" fmla="*/ 93250 w 185166"/>
                <a:gd name="connsiteY9" fmla="*/ 198787 h 198839"/>
                <a:gd name="connsiteX10" fmla="*/ 56579 w 185166"/>
                <a:gd name="connsiteY10" fmla="*/ 80677 h 198839"/>
                <a:gd name="connsiteX11" fmla="*/ 127349 w 185166"/>
                <a:gd name="connsiteY11" fmla="*/ 80677 h 198839"/>
                <a:gd name="connsiteX12" fmla="*/ 95526 w 185166"/>
                <a:gd name="connsiteY12" fmla="*/ 47369 h 198839"/>
                <a:gd name="connsiteX13" fmla="*/ 92583 w 185166"/>
                <a:gd name="connsiteY13" fmla="*/ 47435 h 198839"/>
                <a:gd name="connsiteX14" fmla="*/ 56579 w 185166"/>
                <a:gd name="connsiteY14" fmla="*/ 80677 h 1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166" h="198839">
                  <a:moveTo>
                    <a:pt x="93250" y="198787"/>
                  </a:moveTo>
                  <a:cubicBezTo>
                    <a:pt x="39053" y="198787"/>
                    <a:pt x="0" y="160687"/>
                    <a:pt x="0" y="99441"/>
                  </a:cubicBezTo>
                  <a:cubicBezTo>
                    <a:pt x="0" y="38195"/>
                    <a:pt x="38100" y="0"/>
                    <a:pt x="93250" y="0"/>
                  </a:cubicBezTo>
                  <a:cubicBezTo>
                    <a:pt x="148400" y="0"/>
                    <a:pt x="185166" y="37433"/>
                    <a:pt x="185166" y="96298"/>
                  </a:cubicBezTo>
                  <a:cubicBezTo>
                    <a:pt x="185166" y="102090"/>
                    <a:pt x="184852" y="107877"/>
                    <a:pt x="184214" y="113633"/>
                  </a:cubicBezTo>
                  <a:lnTo>
                    <a:pt x="56198" y="113633"/>
                  </a:lnTo>
                  <a:cubicBezTo>
                    <a:pt x="58198" y="138875"/>
                    <a:pt x="73057" y="150686"/>
                    <a:pt x="91250" y="150686"/>
                  </a:cubicBezTo>
                  <a:cubicBezTo>
                    <a:pt x="104137" y="151324"/>
                    <a:pt x="115986" y="143653"/>
                    <a:pt x="120682" y="131636"/>
                  </a:cubicBezTo>
                  <a:lnTo>
                    <a:pt x="180880" y="131636"/>
                  </a:lnTo>
                  <a:cubicBezTo>
                    <a:pt x="171479" y="172089"/>
                    <a:pt x="134760" y="200229"/>
                    <a:pt x="93250" y="198787"/>
                  </a:cubicBezTo>
                  <a:close/>
                  <a:moveTo>
                    <a:pt x="56579" y="80677"/>
                  </a:moveTo>
                  <a:lnTo>
                    <a:pt x="127349" y="80677"/>
                  </a:lnTo>
                  <a:cubicBezTo>
                    <a:pt x="127759" y="62691"/>
                    <a:pt x="113509" y="47778"/>
                    <a:pt x="95526" y="47369"/>
                  </a:cubicBezTo>
                  <a:cubicBezTo>
                    <a:pt x="94545" y="47346"/>
                    <a:pt x="93564" y="47368"/>
                    <a:pt x="92583" y="47435"/>
                  </a:cubicBezTo>
                  <a:cubicBezTo>
                    <a:pt x="73657" y="47190"/>
                    <a:pt x="57845" y="61791"/>
                    <a:pt x="56579" y="80677"/>
                  </a:cubicBezTo>
                  <a:close/>
                </a:path>
              </a:pathLst>
            </a:custGeom>
            <a:grp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52A47B6D-A1FC-4045-B182-6BB755F58A2A}"/>
                </a:ext>
              </a:extLst>
            </p:cNvPr>
            <p:cNvSpPr/>
            <p:nvPr/>
          </p:nvSpPr>
          <p:spPr>
            <a:xfrm>
              <a:off x="2694102" y="3590342"/>
              <a:ext cx="183546" cy="195285"/>
            </a:xfrm>
            <a:custGeom>
              <a:avLst/>
              <a:gdLst>
                <a:gd name="connsiteX0" fmla="*/ 127349 w 183546"/>
                <a:gd name="connsiteY0" fmla="*/ 90320 h 195285"/>
                <a:gd name="connsiteX1" fmla="*/ 91916 w 183546"/>
                <a:gd name="connsiteY1" fmla="*/ 49458 h 195285"/>
                <a:gd name="connsiteX2" fmla="*/ 56579 w 183546"/>
                <a:gd name="connsiteY2" fmla="*/ 90320 h 195285"/>
                <a:gd name="connsiteX3" fmla="*/ 56579 w 183546"/>
                <a:gd name="connsiteY3" fmla="*/ 195095 h 195285"/>
                <a:gd name="connsiteX4" fmla="*/ 0 w 183546"/>
                <a:gd name="connsiteY4" fmla="*/ 195095 h 195285"/>
                <a:gd name="connsiteX5" fmla="*/ 0 w 183546"/>
                <a:gd name="connsiteY5" fmla="*/ 2119 h 195285"/>
                <a:gd name="connsiteX6" fmla="*/ 56579 w 183546"/>
                <a:gd name="connsiteY6" fmla="*/ 2119 h 195285"/>
                <a:gd name="connsiteX7" fmla="*/ 56579 w 183546"/>
                <a:gd name="connsiteY7" fmla="*/ 27646 h 195285"/>
                <a:gd name="connsiteX8" fmla="*/ 112395 w 183546"/>
                <a:gd name="connsiteY8" fmla="*/ 23 h 195285"/>
                <a:gd name="connsiteX9" fmla="*/ 183547 w 183546"/>
                <a:gd name="connsiteY9" fmla="*/ 82415 h 195285"/>
                <a:gd name="connsiteX10" fmla="*/ 183547 w 183546"/>
                <a:gd name="connsiteY10" fmla="*/ 195286 h 195285"/>
                <a:gd name="connsiteX11" fmla="*/ 127349 w 183546"/>
                <a:gd name="connsiteY11" fmla="*/ 195286 h 19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546" h="195285">
                  <a:moveTo>
                    <a:pt x="127349" y="90320"/>
                  </a:moveTo>
                  <a:cubicBezTo>
                    <a:pt x="127349" y="64031"/>
                    <a:pt x="113443" y="49458"/>
                    <a:pt x="91916" y="49458"/>
                  </a:cubicBezTo>
                  <a:cubicBezTo>
                    <a:pt x="70390" y="49458"/>
                    <a:pt x="56579" y="64031"/>
                    <a:pt x="56579" y="90320"/>
                  </a:cubicBezTo>
                  <a:lnTo>
                    <a:pt x="56579" y="195095"/>
                  </a:lnTo>
                  <a:lnTo>
                    <a:pt x="0" y="195095"/>
                  </a:lnTo>
                  <a:lnTo>
                    <a:pt x="0" y="2119"/>
                  </a:lnTo>
                  <a:lnTo>
                    <a:pt x="56579" y="2119"/>
                  </a:lnTo>
                  <a:lnTo>
                    <a:pt x="56579" y="27646"/>
                  </a:lnTo>
                  <a:cubicBezTo>
                    <a:pt x="69475" y="9781"/>
                    <a:pt x="90364" y="-558"/>
                    <a:pt x="112395" y="23"/>
                  </a:cubicBezTo>
                  <a:cubicBezTo>
                    <a:pt x="154972" y="23"/>
                    <a:pt x="183547" y="30503"/>
                    <a:pt x="183547" y="82415"/>
                  </a:cubicBezTo>
                  <a:lnTo>
                    <a:pt x="183547" y="195286"/>
                  </a:lnTo>
                  <a:lnTo>
                    <a:pt x="127349" y="195286"/>
                  </a:lnTo>
                  <a:close/>
                </a:path>
              </a:pathLst>
            </a:custGeom>
            <a:grp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D6A6A64-4826-4B1E-8D74-F076E1B4FA7F}"/>
                </a:ext>
              </a:extLst>
            </p:cNvPr>
            <p:cNvSpPr/>
            <p:nvPr/>
          </p:nvSpPr>
          <p:spPr>
            <a:xfrm>
              <a:off x="2890888" y="3545312"/>
              <a:ext cx="116395" cy="240315"/>
            </a:xfrm>
            <a:custGeom>
              <a:avLst/>
              <a:gdLst>
                <a:gd name="connsiteX0" fmla="*/ 22479 w 116395"/>
                <a:gd name="connsiteY0" fmla="*/ 96298 h 240315"/>
                <a:gd name="connsiteX1" fmla="*/ 0 w 116395"/>
                <a:gd name="connsiteY1" fmla="*/ 96298 h 240315"/>
                <a:gd name="connsiteX2" fmla="*/ 0 w 116395"/>
                <a:gd name="connsiteY2" fmla="*/ 47149 h 240315"/>
                <a:gd name="connsiteX3" fmla="*/ 22479 w 116395"/>
                <a:gd name="connsiteY3" fmla="*/ 47149 h 240315"/>
                <a:gd name="connsiteX4" fmla="*/ 22479 w 116395"/>
                <a:gd name="connsiteY4" fmla="*/ 0 h 240315"/>
                <a:gd name="connsiteX5" fmla="*/ 79058 w 116395"/>
                <a:gd name="connsiteY5" fmla="*/ 0 h 240315"/>
                <a:gd name="connsiteX6" fmla="*/ 79058 w 116395"/>
                <a:gd name="connsiteY6" fmla="*/ 47625 h 240315"/>
                <a:gd name="connsiteX7" fmla="*/ 116015 w 116395"/>
                <a:gd name="connsiteY7" fmla="*/ 47625 h 240315"/>
                <a:gd name="connsiteX8" fmla="*/ 116015 w 116395"/>
                <a:gd name="connsiteY8" fmla="*/ 96774 h 240315"/>
                <a:gd name="connsiteX9" fmla="*/ 79058 w 116395"/>
                <a:gd name="connsiteY9" fmla="*/ 96774 h 240315"/>
                <a:gd name="connsiteX10" fmla="*/ 79058 w 116395"/>
                <a:gd name="connsiteY10" fmla="*/ 174308 h 240315"/>
                <a:gd name="connsiteX11" fmla="*/ 96203 w 116395"/>
                <a:gd name="connsiteY11" fmla="*/ 190595 h 240315"/>
                <a:gd name="connsiteX12" fmla="*/ 116396 w 116395"/>
                <a:gd name="connsiteY12" fmla="*/ 190595 h 240315"/>
                <a:gd name="connsiteX13" fmla="*/ 116396 w 116395"/>
                <a:gd name="connsiteY13" fmla="*/ 240316 h 240315"/>
                <a:gd name="connsiteX14" fmla="*/ 87821 w 116395"/>
                <a:gd name="connsiteY14" fmla="*/ 240316 h 240315"/>
                <a:gd name="connsiteX15" fmla="*/ 22670 w 116395"/>
                <a:gd name="connsiteY15" fmla="*/ 173641 h 24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95" h="240315">
                  <a:moveTo>
                    <a:pt x="22479" y="96298"/>
                  </a:moveTo>
                  <a:lnTo>
                    <a:pt x="0" y="96298"/>
                  </a:lnTo>
                  <a:lnTo>
                    <a:pt x="0" y="47149"/>
                  </a:lnTo>
                  <a:lnTo>
                    <a:pt x="22479" y="47149"/>
                  </a:lnTo>
                  <a:lnTo>
                    <a:pt x="22479" y="0"/>
                  </a:lnTo>
                  <a:lnTo>
                    <a:pt x="79058" y="0"/>
                  </a:lnTo>
                  <a:lnTo>
                    <a:pt x="79058" y="47625"/>
                  </a:lnTo>
                  <a:lnTo>
                    <a:pt x="116015" y="47625"/>
                  </a:lnTo>
                  <a:lnTo>
                    <a:pt x="116015" y="96774"/>
                  </a:lnTo>
                  <a:lnTo>
                    <a:pt x="79058" y="96774"/>
                  </a:lnTo>
                  <a:lnTo>
                    <a:pt x="79058" y="174308"/>
                  </a:lnTo>
                  <a:cubicBezTo>
                    <a:pt x="79058" y="185738"/>
                    <a:pt x="83629" y="190595"/>
                    <a:pt x="96203" y="190595"/>
                  </a:cubicBezTo>
                  <a:lnTo>
                    <a:pt x="116396" y="190595"/>
                  </a:lnTo>
                  <a:lnTo>
                    <a:pt x="116396" y="240316"/>
                  </a:lnTo>
                  <a:lnTo>
                    <a:pt x="87821" y="240316"/>
                  </a:lnTo>
                  <a:cubicBezTo>
                    <a:pt x="49721" y="240316"/>
                    <a:pt x="22670" y="223361"/>
                    <a:pt x="22670" y="173641"/>
                  </a:cubicBezTo>
                  <a:close/>
                </a:path>
              </a:pathLst>
            </a:custGeom>
            <a:grp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748C126E-5ED1-45E6-865D-B0C2C76F8A80}"/>
                </a:ext>
              </a:extLst>
            </p:cNvPr>
            <p:cNvSpPr/>
            <p:nvPr/>
          </p:nvSpPr>
          <p:spPr>
            <a:xfrm>
              <a:off x="3016237" y="3589604"/>
              <a:ext cx="159829" cy="198786"/>
            </a:xfrm>
            <a:custGeom>
              <a:avLst/>
              <a:gdLst>
                <a:gd name="connsiteX0" fmla="*/ 84963 w 159829"/>
                <a:gd name="connsiteY0" fmla="*/ 198787 h 198786"/>
                <a:gd name="connsiteX1" fmla="*/ 0 w 159829"/>
                <a:gd name="connsiteY1" fmla="*/ 132683 h 198786"/>
                <a:gd name="connsiteX2" fmla="*/ 55817 w 159829"/>
                <a:gd name="connsiteY2" fmla="*/ 132683 h 198786"/>
                <a:gd name="connsiteX3" fmla="*/ 84392 w 159829"/>
                <a:gd name="connsiteY3" fmla="*/ 155162 h 198786"/>
                <a:gd name="connsiteX4" fmla="*/ 106585 w 159829"/>
                <a:gd name="connsiteY4" fmla="*/ 139541 h 198786"/>
                <a:gd name="connsiteX5" fmla="*/ 6001 w 159829"/>
                <a:gd name="connsiteY5" fmla="*/ 59912 h 198786"/>
                <a:gd name="connsiteX6" fmla="*/ 81058 w 159829"/>
                <a:gd name="connsiteY6" fmla="*/ 0 h 198786"/>
                <a:gd name="connsiteX7" fmla="*/ 158782 w 159829"/>
                <a:gd name="connsiteY7" fmla="*/ 65818 h 198786"/>
                <a:gd name="connsiteX8" fmla="*/ 106585 w 159829"/>
                <a:gd name="connsiteY8" fmla="*/ 65818 h 198786"/>
                <a:gd name="connsiteX9" fmla="*/ 79438 w 159829"/>
                <a:gd name="connsiteY9" fmla="*/ 44005 h 198786"/>
                <a:gd name="connsiteX10" fmla="*/ 58960 w 159829"/>
                <a:gd name="connsiteY10" fmla="*/ 58865 h 198786"/>
                <a:gd name="connsiteX11" fmla="*/ 159829 w 159829"/>
                <a:gd name="connsiteY11" fmla="*/ 139922 h 198786"/>
                <a:gd name="connsiteX12" fmla="*/ 84963 w 159829"/>
                <a:gd name="connsiteY12" fmla="*/ 198787 h 19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829" h="198786">
                  <a:moveTo>
                    <a:pt x="84963" y="198787"/>
                  </a:moveTo>
                  <a:cubicBezTo>
                    <a:pt x="35719" y="198787"/>
                    <a:pt x="2572" y="170212"/>
                    <a:pt x="0" y="132683"/>
                  </a:cubicBezTo>
                  <a:lnTo>
                    <a:pt x="55817" y="132683"/>
                  </a:lnTo>
                  <a:cubicBezTo>
                    <a:pt x="57788" y="146616"/>
                    <a:pt x="70390" y="156525"/>
                    <a:pt x="84392" y="155162"/>
                  </a:cubicBezTo>
                  <a:cubicBezTo>
                    <a:pt x="98965" y="155162"/>
                    <a:pt x="106585" y="148209"/>
                    <a:pt x="106585" y="139541"/>
                  </a:cubicBezTo>
                  <a:cubicBezTo>
                    <a:pt x="106585" y="108395"/>
                    <a:pt x="6001" y="130873"/>
                    <a:pt x="6001" y="59912"/>
                  </a:cubicBezTo>
                  <a:cubicBezTo>
                    <a:pt x="6001" y="27051"/>
                    <a:pt x="32766" y="0"/>
                    <a:pt x="81058" y="0"/>
                  </a:cubicBezTo>
                  <a:cubicBezTo>
                    <a:pt x="129350" y="0"/>
                    <a:pt x="155162" y="27718"/>
                    <a:pt x="158782" y="65818"/>
                  </a:cubicBezTo>
                  <a:lnTo>
                    <a:pt x="106585" y="65818"/>
                  </a:lnTo>
                  <a:cubicBezTo>
                    <a:pt x="105089" y="52311"/>
                    <a:pt x="92955" y="42559"/>
                    <a:pt x="79438" y="44005"/>
                  </a:cubicBezTo>
                  <a:cubicBezTo>
                    <a:pt x="66199" y="44005"/>
                    <a:pt x="58960" y="49530"/>
                    <a:pt x="58960" y="58865"/>
                  </a:cubicBezTo>
                  <a:cubicBezTo>
                    <a:pt x="58960" y="89726"/>
                    <a:pt x="158782" y="67913"/>
                    <a:pt x="159829" y="139922"/>
                  </a:cubicBezTo>
                  <a:cubicBezTo>
                    <a:pt x="159734" y="173450"/>
                    <a:pt x="131254" y="198787"/>
                    <a:pt x="84963" y="198787"/>
                  </a:cubicBezTo>
                  <a:close/>
                </a:path>
              </a:pathLst>
            </a:custGeom>
            <a:grp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28527D82-D05B-4C42-A4C9-3145BDB0E9F9}"/>
                </a:ext>
              </a:extLst>
            </p:cNvPr>
            <p:cNvSpPr/>
            <p:nvPr/>
          </p:nvSpPr>
          <p:spPr>
            <a:xfrm>
              <a:off x="3193783" y="3542550"/>
              <a:ext cx="75057" cy="92773"/>
            </a:xfrm>
            <a:custGeom>
              <a:avLst/>
              <a:gdLst>
                <a:gd name="connsiteX0" fmla="*/ 0 w 75057"/>
                <a:gd name="connsiteY0" fmla="*/ 92774 h 92773"/>
                <a:gd name="connsiteX1" fmla="*/ 17240 w 75057"/>
                <a:gd name="connsiteY1" fmla="*/ 0 h 92773"/>
                <a:gd name="connsiteX2" fmla="*/ 75057 w 75057"/>
                <a:gd name="connsiteY2" fmla="*/ 0 h 92773"/>
                <a:gd name="connsiteX3" fmla="*/ 38005 w 75057"/>
                <a:gd name="connsiteY3" fmla="*/ 92774 h 92773"/>
              </a:gdLst>
              <a:ahLst/>
              <a:cxnLst>
                <a:cxn ang="0">
                  <a:pos x="connsiteX0" y="connsiteY0"/>
                </a:cxn>
                <a:cxn ang="0">
                  <a:pos x="connsiteX1" y="connsiteY1"/>
                </a:cxn>
                <a:cxn ang="0">
                  <a:pos x="connsiteX2" y="connsiteY2"/>
                </a:cxn>
                <a:cxn ang="0">
                  <a:pos x="connsiteX3" y="connsiteY3"/>
                </a:cxn>
              </a:cxnLst>
              <a:rect l="l" t="t" r="r" b="b"/>
              <a:pathLst>
                <a:path w="75057" h="92773">
                  <a:moveTo>
                    <a:pt x="0" y="92774"/>
                  </a:moveTo>
                  <a:lnTo>
                    <a:pt x="17240" y="0"/>
                  </a:lnTo>
                  <a:lnTo>
                    <a:pt x="75057" y="0"/>
                  </a:lnTo>
                  <a:lnTo>
                    <a:pt x="38005" y="92774"/>
                  </a:lnTo>
                  <a:close/>
                </a:path>
              </a:pathLst>
            </a:custGeom>
            <a:grp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652AAC15-EDA4-4C28-9B4F-56AD9CC7C045}"/>
                </a:ext>
              </a:extLst>
            </p:cNvPr>
            <p:cNvSpPr/>
            <p:nvPr/>
          </p:nvSpPr>
          <p:spPr>
            <a:xfrm>
              <a:off x="1767129" y="3854113"/>
              <a:ext cx="194500" cy="245459"/>
            </a:xfrm>
            <a:custGeom>
              <a:avLst/>
              <a:gdLst>
                <a:gd name="connsiteX0" fmla="*/ 0 w 194500"/>
                <a:gd name="connsiteY0" fmla="*/ 0 h 245459"/>
                <a:gd name="connsiteX1" fmla="*/ 56578 w 194500"/>
                <a:gd name="connsiteY1" fmla="*/ 0 h 245459"/>
                <a:gd name="connsiteX2" fmla="*/ 56578 w 194500"/>
                <a:gd name="connsiteY2" fmla="*/ 145447 h 245459"/>
                <a:gd name="connsiteX3" fmla="*/ 96869 w 194500"/>
                <a:gd name="connsiteY3" fmla="*/ 190786 h 245459"/>
                <a:gd name="connsiteX4" fmla="*/ 137922 w 194500"/>
                <a:gd name="connsiteY4" fmla="*/ 145447 h 245459"/>
                <a:gd name="connsiteX5" fmla="*/ 137922 w 194500"/>
                <a:gd name="connsiteY5" fmla="*/ 0 h 245459"/>
                <a:gd name="connsiteX6" fmla="*/ 194500 w 194500"/>
                <a:gd name="connsiteY6" fmla="*/ 0 h 245459"/>
                <a:gd name="connsiteX7" fmla="*/ 194500 w 194500"/>
                <a:gd name="connsiteY7" fmla="*/ 145066 h 245459"/>
                <a:gd name="connsiteX8" fmla="*/ 95917 w 194500"/>
                <a:gd name="connsiteY8" fmla="*/ 245459 h 245459"/>
                <a:gd name="connsiteX9" fmla="*/ 0 w 194500"/>
                <a:gd name="connsiteY9" fmla="*/ 145066 h 2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500" h="245459">
                  <a:moveTo>
                    <a:pt x="0" y="0"/>
                  </a:moveTo>
                  <a:lnTo>
                    <a:pt x="56578" y="0"/>
                  </a:lnTo>
                  <a:lnTo>
                    <a:pt x="56578" y="145447"/>
                  </a:lnTo>
                  <a:cubicBezTo>
                    <a:pt x="56578" y="174022"/>
                    <a:pt x="70104" y="190786"/>
                    <a:pt x="96869" y="190786"/>
                  </a:cubicBezTo>
                  <a:cubicBezTo>
                    <a:pt x="123634" y="190786"/>
                    <a:pt x="137922" y="174212"/>
                    <a:pt x="137922" y="145447"/>
                  </a:cubicBezTo>
                  <a:lnTo>
                    <a:pt x="137922" y="0"/>
                  </a:lnTo>
                  <a:lnTo>
                    <a:pt x="194500" y="0"/>
                  </a:lnTo>
                  <a:lnTo>
                    <a:pt x="194500" y="145066"/>
                  </a:lnTo>
                  <a:cubicBezTo>
                    <a:pt x="194500" y="211741"/>
                    <a:pt x="149542" y="245459"/>
                    <a:pt x="95917" y="245459"/>
                  </a:cubicBezTo>
                  <a:cubicBezTo>
                    <a:pt x="42291" y="245459"/>
                    <a:pt x="0" y="212217"/>
                    <a:pt x="0" y="145066"/>
                  </a:cubicBezTo>
                  <a:close/>
                </a:path>
              </a:pathLst>
            </a:custGeom>
            <a:grp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A696367-34E2-4EE7-B05C-4063D1F25939}"/>
                </a:ext>
              </a:extLst>
            </p:cNvPr>
            <p:cNvSpPr/>
            <p:nvPr/>
          </p:nvSpPr>
          <p:spPr>
            <a:xfrm>
              <a:off x="1988680" y="3901714"/>
              <a:ext cx="183546" cy="195476"/>
            </a:xfrm>
            <a:custGeom>
              <a:avLst/>
              <a:gdLst>
                <a:gd name="connsiteX0" fmla="*/ 126968 w 183546"/>
                <a:gd name="connsiteY0" fmla="*/ 90607 h 195476"/>
                <a:gd name="connsiteX1" fmla="*/ 91631 w 183546"/>
                <a:gd name="connsiteY1" fmla="*/ 49744 h 195476"/>
                <a:gd name="connsiteX2" fmla="*/ 56198 w 183546"/>
                <a:gd name="connsiteY2" fmla="*/ 90607 h 195476"/>
                <a:gd name="connsiteX3" fmla="*/ 56198 w 183546"/>
                <a:gd name="connsiteY3" fmla="*/ 195382 h 195476"/>
                <a:gd name="connsiteX4" fmla="*/ 0 w 183546"/>
                <a:gd name="connsiteY4" fmla="*/ 195382 h 195476"/>
                <a:gd name="connsiteX5" fmla="*/ 0 w 183546"/>
                <a:gd name="connsiteY5" fmla="*/ 2310 h 195476"/>
                <a:gd name="connsiteX6" fmla="*/ 56579 w 183546"/>
                <a:gd name="connsiteY6" fmla="*/ 2310 h 195476"/>
                <a:gd name="connsiteX7" fmla="*/ 56579 w 183546"/>
                <a:gd name="connsiteY7" fmla="*/ 27742 h 195476"/>
                <a:gd name="connsiteX8" fmla="*/ 112490 w 183546"/>
                <a:gd name="connsiteY8" fmla="*/ 24 h 195476"/>
                <a:gd name="connsiteX9" fmla="*/ 183547 w 183546"/>
                <a:gd name="connsiteY9" fmla="*/ 82415 h 195476"/>
                <a:gd name="connsiteX10" fmla="*/ 183547 w 183546"/>
                <a:gd name="connsiteY10" fmla="*/ 195477 h 195476"/>
                <a:gd name="connsiteX11" fmla="*/ 126968 w 183546"/>
                <a:gd name="connsiteY11" fmla="*/ 195477 h 1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546" h="195476">
                  <a:moveTo>
                    <a:pt x="126968" y="90607"/>
                  </a:moveTo>
                  <a:cubicBezTo>
                    <a:pt x="126968" y="64223"/>
                    <a:pt x="113062" y="49744"/>
                    <a:pt x="91631" y="49744"/>
                  </a:cubicBezTo>
                  <a:cubicBezTo>
                    <a:pt x="70199" y="49744"/>
                    <a:pt x="56198" y="64223"/>
                    <a:pt x="56198" y="90607"/>
                  </a:cubicBezTo>
                  <a:lnTo>
                    <a:pt x="56198" y="195382"/>
                  </a:lnTo>
                  <a:lnTo>
                    <a:pt x="0" y="195382"/>
                  </a:lnTo>
                  <a:lnTo>
                    <a:pt x="0" y="2310"/>
                  </a:lnTo>
                  <a:lnTo>
                    <a:pt x="56579" y="2310"/>
                  </a:lnTo>
                  <a:lnTo>
                    <a:pt x="56579" y="27742"/>
                  </a:lnTo>
                  <a:cubicBezTo>
                    <a:pt x="69475" y="9813"/>
                    <a:pt x="90412" y="-568"/>
                    <a:pt x="112490" y="24"/>
                  </a:cubicBezTo>
                  <a:cubicBezTo>
                    <a:pt x="155162" y="24"/>
                    <a:pt x="183547" y="30504"/>
                    <a:pt x="183547" y="82415"/>
                  </a:cubicBezTo>
                  <a:lnTo>
                    <a:pt x="183547" y="195477"/>
                  </a:lnTo>
                  <a:lnTo>
                    <a:pt x="126968" y="195477"/>
                  </a:lnTo>
                  <a:close/>
                </a:path>
              </a:pathLst>
            </a:custGeom>
            <a:grp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F47862C-1791-424B-BCCB-BE0F02E481E1}"/>
                </a:ext>
              </a:extLst>
            </p:cNvPr>
            <p:cNvSpPr/>
            <p:nvPr/>
          </p:nvSpPr>
          <p:spPr>
            <a:xfrm>
              <a:off x="2193709" y="3816679"/>
              <a:ext cx="67249" cy="280511"/>
            </a:xfrm>
            <a:custGeom>
              <a:avLst/>
              <a:gdLst>
                <a:gd name="connsiteX0" fmla="*/ 44 w 67249"/>
                <a:gd name="connsiteY0" fmla="*/ 35338 h 280511"/>
                <a:gd name="connsiteX1" fmla="*/ 31905 w 67249"/>
                <a:gd name="connsiteY1" fmla="*/ 45 h 280511"/>
                <a:gd name="connsiteX2" fmla="*/ 67205 w 67249"/>
                <a:gd name="connsiteY2" fmla="*/ 31910 h 280511"/>
                <a:gd name="connsiteX3" fmla="*/ 35334 w 67249"/>
                <a:gd name="connsiteY3" fmla="*/ 67203 h 280511"/>
                <a:gd name="connsiteX4" fmla="*/ 33763 w 67249"/>
                <a:gd name="connsiteY4" fmla="*/ 67247 h 280511"/>
                <a:gd name="connsiteX5" fmla="*/ 92 w 67249"/>
                <a:gd name="connsiteY5" fmla="*/ 37200 h 280511"/>
                <a:gd name="connsiteX6" fmla="*/ 44 w 67249"/>
                <a:gd name="connsiteY6" fmla="*/ 35338 h 280511"/>
                <a:gd name="connsiteX7" fmla="*/ 5283 w 67249"/>
                <a:gd name="connsiteY7" fmla="*/ 87345 h 280511"/>
                <a:gd name="connsiteX8" fmla="*/ 61862 w 67249"/>
                <a:gd name="connsiteY8" fmla="*/ 87345 h 280511"/>
                <a:gd name="connsiteX9" fmla="*/ 61862 w 67249"/>
                <a:gd name="connsiteY9" fmla="*/ 280512 h 280511"/>
                <a:gd name="connsiteX10" fmla="*/ 5283 w 67249"/>
                <a:gd name="connsiteY10" fmla="*/ 280512 h 28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249" h="280511">
                  <a:moveTo>
                    <a:pt x="44" y="35338"/>
                  </a:moveTo>
                  <a:cubicBezTo>
                    <a:pt x="-899" y="16793"/>
                    <a:pt x="13360" y="991"/>
                    <a:pt x="31905" y="45"/>
                  </a:cubicBezTo>
                  <a:cubicBezTo>
                    <a:pt x="50451" y="-902"/>
                    <a:pt x="66253" y="13364"/>
                    <a:pt x="67205" y="31910"/>
                  </a:cubicBezTo>
                  <a:cubicBezTo>
                    <a:pt x="68148" y="50456"/>
                    <a:pt x="53880" y="66257"/>
                    <a:pt x="35334" y="67203"/>
                  </a:cubicBezTo>
                  <a:cubicBezTo>
                    <a:pt x="34810" y="67231"/>
                    <a:pt x="34287" y="67245"/>
                    <a:pt x="33763" y="67247"/>
                  </a:cubicBezTo>
                  <a:cubicBezTo>
                    <a:pt x="16170" y="68246"/>
                    <a:pt x="1092" y="54794"/>
                    <a:pt x="92" y="37200"/>
                  </a:cubicBezTo>
                  <a:cubicBezTo>
                    <a:pt x="63" y="36580"/>
                    <a:pt x="44" y="35959"/>
                    <a:pt x="44" y="35338"/>
                  </a:cubicBezTo>
                  <a:close/>
                  <a:moveTo>
                    <a:pt x="5283" y="87345"/>
                  </a:moveTo>
                  <a:lnTo>
                    <a:pt x="61862" y="87345"/>
                  </a:lnTo>
                  <a:lnTo>
                    <a:pt x="61862" y="280512"/>
                  </a:lnTo>
                  <a:lnTo>
                    <a:pt x="5283" y="280512"/>
                  </a:lnTo>
                  <a:close/>
                </a:path>
              </a:pathLst>
            </a:custGeom>
            <a:grp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BA140CAB-24EC-4E51-B2ED-F447CA02709E}"/>
                </a:ext>
              </a:extLst>
            </p:cNvPr>
            <p:cNvSpPr/>
            <p:nvPr/>
          </p:nvSpPr>
          <p:spPr>
            <a:xfrm>
              <a:off x="2272811" y="3900881"/>
              <a:ext cx="191738" cy="199072"/>
            </a:xfrm>
            <a:custGeom>
              <a:avLst/>
              <a:gdLst>
                <a:gd name="connsiteX0" fmla="*/ 95250 w 191738"/>
                <a:gd name="connsiteY0" fmla="*/ 199073 h 199072"/>
                <a:gd name="connsiteX1" fmla="*/ 0 w 191738"/>
                <a:gd name="connsiteY1" fmla="*/ 99727 h 199072"/>
                <a:gd name="connsiteX2" fmla="*/ 95917 w 191738"/>
                <a:gd name="connsiteY2" fmla="*/ 0 h 199072"/>
                <a:gd name="connsiteX3" fmla="*/ 191738 w 191738"/>
                <a:gd name="connsiteY3" fmla="*/ 99346 h 199072"/>
                <a:gd name="connsiteX4" fmla="*/ 95250 w 191738"/>
                <a:gd name="connsiteY4" fmla="*/ 199073 h 199072"/>
                <a:gd name="connsiteX5" fmla="*/ 95250 w 191738"/>
                <a:gd name="connsiteY5" fmla="*/ 147828 h 199072"/>
                <a:gd name="connsiteX6" fmla="*/ 134207 w 191738"/>
                <a:gd name="connsiteY6" fmla="*/ 99727 h 199072"/>
                <a:gd name="connsiteX7" fmla="*/ 96107 w 191738"/>
                <a:gd name="connsiteY7" fmla="*/ 52102 h 199072"/>
                <a:gd name="connsiteX8" fmla="*/ 58007 w 191738"/>
                <a:gd name="connsiteY8" fmla="*/ 99727 h 199072"/>
                <a:gd name="connsiteX9" fmla="*/ 95250 w 191738"/>
                <a:gd name="connsiteY9" fmla="*/ 147828 h 1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738" h="199072">
                  <a:moveTo>
                    <a:pt x="95250" y="199073"/>
                  </a:moveTo>
                  <a:cubicBezTo>
                    <a:pt x="40958" y="199073"/>
                    <a:pt x="0" y="160973"/>
                    <a:pt x="0" y="99727"/>
                  </a:cubicBezTo>
                  <a:cubicBezTo>
                    <a:pt x="0" y="38481"/>
                    <a:pt x="42005" y="0"/>
                    <a:pt x="95917" y="0"/>
                  </a:cubicBezTo>
                  <a:cubicBezTo>
                    <a:pt x="149828" y="0"/>
                    <a:pt x="191738" y="38100"/>
                    <a:pt x="191738" y="99346"/>
                  </a:cubicBezTo>
                  <a:cubicBezTo>
                    <a:pt x="191738" y="160592"/>
                    <a:pt x="149447" y="199073"/>
                    <a:pt x="95250" y="199073"/>
                  </a:cubicBezTo>
                  <a:close/>
                  <a:moveTo>
                    <a:pt x="95250" y="147828"/>
                  </a:moveTo>
                  <a:cubicBezTo>
                    <a:pt x="115348" y="147828"/>
                    <a:pt x="134207" y="132207"/>
                    <a:pt x="134207" y="99727"/>
                  </a:cubicBezTo>
                  <a:cubicBezTo>
                    <a:pt x="134207" y="67247"/>
                    <a:pt x="115729" y="52102"/>
                    <a:pt x="96107" y="52102"/>
                  </a:cubicBezTo>
                  <a:cubicBezTo>
                    <a:pt x="76486" y="52102"/>
                    <a:pt x="58007" y="67247"/>
                    <a:pt x="58007" y="99727"/>
                  </a:cubicBezTo>
                  <a:cubicBezTo>
                    <a:pt x="58007" y="132207"/>
                    <a:pt x="74676" y="147828"/>
                    <a:pt x="95250" y="147828"/>
                  </a:cubicBezTo>
                  <a:close/>
                </a:path>
              </a:pathLst>
            </a:custGeom>
            <a:grp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902CDFB-B5C3-482B-A15F-CEEDD436A8CB}"/>
                </a:ext>
              </a:extLst>
            </p:cNvPr>
            <p:cNvSpPr/>
            <p:nvPr/>
          </p:nvSpPr>
          <p:spPr>
            <a:xfrm>
              <a:off x="2482075" y="3901714"/>
              <a:ext cx="183546" cy="195476"/>
            </a:xfrm>
            <a:custGeom>
              <a:avLst/>
              <a:gdLst>
                <a:gd name="connsiteX0" fmla="*/ 127349 w 183546"/>
                <a:gd name="connsiteY0" fmla="*/ 90607 h 195476"/>
                <a:gd name="connsiteX1" fmla="*/ 92012 w 183546"/>
                <a:gd name="connsiteY1" fmla="*/ 49744 h 195476"/>
                <a:gd name="connsiteX2" fmla="*/ 56579 w 183546"/>
                <a:gd name="connsiteY2" fmla="*/ 90607 h 195476"/>
                <a:gd name="connsiteX3" fmla="*/ 56579 w 183546"/>
                <a:gd name="connsiteY3" fmla="*/ 195382 h 195476"/>
                <a:gd name="connsiteX4" fmla="*/ 0 w 183546"/>
                <a:gd name="connsiteY4" fmla="*/ 195382 h 195476"/>
                <a:gd name="connsiteX5" fmla="*/ 0 w 183546"/>
                <a:gd name="connsiteY5" fmla="*/ 2310 h 195476"/>
                <a:gd name="connsiteX6" fmla="*/ 56579 w 183546"/>
                <a:gd name="connsiteY6" fmla="*/ 2310 h 195476"/>
                <a:gd name="connsiteX7" fmla="*/ 56579 w 183546"/>
                <a:gd name="connsiteY7" fmla="*/ 27742 h 195476"/>
                <a:gd name="connsiteX8" fmla="*/ 112490 w 183546"/>
                <a:gd name="connsiteY8" fmla="*/ 24 h 195476"/>
                <a:gd name="connsiteX9" fmla="*/ 183547 w 183546"/>
                <a:gd name="connsiteY9" fmla="*/ 82415 h 195476"/>
                <a:gd name="connsiteX10" fmla="*/ 183547 w 183546"/>
                <a:gd name="connsiteY10" fmla="*/ 195477 h 195476"/>
                <a:gd name="connsiteX11" fmla="*/ 127349 w 183546"/>
                <a:gd name="connsiteY11" fmla="*/ 195477 h 1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546" h="195476">
                  <a:moveTo>
                    <a:pt x="127349" y="90607"/>
                  </a:moveTo>
                  <a:cubicBezTo>
                    <a:pt x="127349" y="64223"/>
                    <a:pt x="113443" y="49744"/>
                    <a:pt x="92012" y="49744"/>
                  </a:cubicBezTo>
                  <a:cubicBezTo>
                    <a:pt x="70580" y="49744"/>
                    <a:pt x="56579" y="64223"/>
                    <a:pt x="56579" y="90607"/>
                  </a:cubicBezTo>
                  <a:lnTo>
                    <a:pt x="56579" y="195382"/>
                  </a:lnTo>
                  <a:lnTo>
                    <a:pt x="0" y="195382"/>
                  </a:lnTo>
                  <a:lnTo>
                    <a:pt x="0" y="2310"/>
                  </a:lnTo>
                  <a:lnTo>
                    <a:pt x="56579" y="2310"/>
                  </a:lnTo>
                  <a:lnTo>
                    <a:pt x="56579" y="27742"/>
                  </a:lnTo>
                  <a:cubicBezTo>
                    <a:pt x="69475" y="9813"/>
                    <a:pt x="90411" y="-568"/>
                    <a:pt x="112490" y="24"/>
                  </a:cubicBezTo>
                  <a:cubicBezTo>
                    <a:pt x="155162" y="24"/>
                    <a:pt x="183547" y="30504"/>
                    <a:pt x="183547" y="82415"/>
                  </a:cubicBezTo>
                  <a:lnTo>
                    <a:pt x="183547" y="195477"/>
                  </a:lnTo>
                  <a:lnTo>
                    <a:pt x="127349" y="195477"/>
                  </a:lnTo>
                  <a:close/>
                </a:path>
              </a:pathLst>
            </a:custGeom>
            <a:grpFill/>
            <a:ln w="9525" cap="flat">
              <a:noFill/>
              <a:prstDash val="solid"/>
              <a:miter/>
            </a:ln>
          </p:spPr>
          <p:txBody>
            <a:bodyPr rtlCol="0" anchor="ctr"/>
            <a:lstStyle/>
            <a:p>
              <a:endParaRPr lang="en-GB"/>
            </a:p>
          </p:txBody>
        </p:sp>
      </p:grpSp>
      <p:pic>
        <p:nvPicPr>
          <p:cNvPr id="3" name="Picture 2">
            <a:extLst>
              <a:ext uri="{FF2B5EF4-FFF2-40B4-BE49-F238E27FC236}">
                <a16:creationId xmlns:a16="http://schemas.microsoft.com/office/drawing/2014/main" id="{A75B1EE0-A368-1D4E-9C52-AEB91CF55675}"/>
              </a:ext>
            </a:extLst>
          </p:cNvPr>
          <p:cNvPicPr>
            <a:picLocks noChangeAspect="1"/>
          </p:cNvPicPr>
          <p:nvPr userDrawn="1"/>
        </p:nvPicPr>
        <p:blipFill>
          <a:blip r:embed="rId3"/>
          <a:stretch>
            <a:fillRect/>
          </a:stretch>
        </p:blipFill>
        <p:spPr>
          <a:xfrm>
            <a:off x="1394387" y="1529364"/>
            <a:ext cx="5898566" cy="2408978"/>
          </a:xfrm>
          <a:prstGeom prst="rect">
            <a:avLst/>
          </a:prstGeom>
        </p:spPr>
      </p:pic>
    </p:spTree>
    <p:extLst>
      <p:ext uri="{BB962C8B-B14F-4D97-AF65-F5344CB8AC3E}">
        <p14:creationId xmlns:p14="http://schemas.microsoft.com/office/powerpoint/2010/main" val="46428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CC9958-36FF-4EB1-83BF-DDD6768631B9}"/>
              </a:ext>
            </a:extLst>
          </p:cNvPr>
          <p:cNvSpPr/>
          <p:nvPr userDrawn="1"/>
        </p:nvSpPr>
        <p:spPr>
          <a:xfrm>
            <a:off x="0" y="0"/>
            <a:ext cx="9144000" cy="5143500"/>
          </a:xfrm>
          <a:prstGeom prst="rect">
            <a:avLst/>
          </a:prstGeom>
          <a:solidFill>
            <a:srgbClr val="CB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a:extLst>
              <a:ext uri="{FF2B5EF4-FFF2-40B4-BE49-F238E27FC236}">
                <a16:creationId xmlns:a16="http://schemas.microsoft.com/office/drawing/2014/main" id="{C034E648-E4F9-4AA8-A60F-007AD11C59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26" name="Graphic 25">
            <a:extLst>
              <a:ext uri="{FF2B5EF4-FFF2-40B4-BE49-F238E27FC236}">
                <a16:creationId xmlns:a16="http://schemas.microsoft.com/office/drawing/2014/main" id="{5662942E-0BC1-4136-B121-D0FA05D718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87157" y="3487614"/>
            <a:ext cx="369686" cy="85724"/>
          </a:xfrm>
          <a:prstGeom prst="rect">
            <a:avLst/>
          </a:prstGeom>
        </p:spPr>
      </p:pic>
      <p:pic>
        <p:nvPicPr>
          <p:cNvPr id="27" name="Graphic 26">
            <a:extLst>
              <a:ext uri="{FF2B5EF4-FFF2-40B4-BE49-F238E27FC236}">
                <a16:creationId xmlns:a16="http://schemas.microsoft.com/office/drawing/2014/main" id="{39E46332-ABFC-48EF-A4FF-88479A8DE3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473131" y="1038225"/>
            <a:ext cx="4197740" cy="2212962"/>
          </a:xfrm>
          <a:prstGeom prst="rect">
            <a:avLst/>
          </a:prstGeom>
        </p:spPr>
      </p:pic>
      <p:grpSp>
        <p:nvGrpSpPr>
          <p:cNvPr id="46" name="Graphic 5">
            <a:extLst>
              <a:ext uri="{FF2B5EF4-FFF2-40B4-BE49-F238E27FC236}">
                <a16:creationId xmlns:a16="http://schemas.microsoft.com/office/drawing/2014/main" id="{F08110CF-ED70-44DE-9ED8-167A770137BD}"/>
              </a:ext>
            </a:extLst>
          </p:cNvPr>
          <p:cNvGrpSpPr/>
          <p:nvPr userDrawn="1"/>
        </p:nvGrpSpPr>
        <p:grpSpPr>
          <a:xfrm>
            <a:off x="447818" y="4512931"/>
            <a:ext cx="1083736" cy="289791"/>
            <a:chOff x="1135158" y="3529406"/>
            <a:chExt cx="2133682" cy="570547"/>
          </a:xfrm>
          <a:solidFill>
            <a:srgbClr val="F6DCBF"/>
          </a:solidFill>
        </p:grpSpPr>
        <p:sp>
          <p:nvSpPr>
            <p:cNvPr id="47" name="Freeform: Shape 46">
              <a:extLst>
                <a:ext uri="{FF2B5EF4-FFF2-40B4-BE49-F238E27FC236}">
                  <a16:creationId xmlns:a16="http://schemas.microsoft.com/office/drawing/2014/main" id="{E9FE9766-3DB7-4ABA-91C5-7E5094174DD1}"/>
                </a:ext>
              </a:extLst>
            </p:cNvPr>
            <p:cNvSpPr/>
            <p:nvPr/>
          </p:nvSpPr>
          <p:spPr>
            <a:xfrm>
              <a:off x="1135158" y="3545788"/>
              <a:ext cx="543311" cy="543816"/>
            </a:xfrm>
            <a:custGeom>
              <a:avLst/>
              <a:gdLst>
                <a:gd name="connsiteX0" fmla="*/ 537102 w 543311"/>
                <a:gd name="connsiteY0" fmla="*/ 214027 h 543816"/>
                <a:gd name="connsiteX1" fmla="*/ 515215 w 543311"/>
                <a:gd name="connsiteY1" fmla="*/ 198317 h 543816"/>
                <a:gd name="connsiteX2" fmla="*/ 500335 w 543311"/>
                <a:gd name="connsiteY2" fmla="*/ 210788 h 543816"/>
                <a:gd name="connsiteX3" fmla="*/ 499573 w 543311"/>
                <a:gd name="connsiteY3" fmla="*/ 222314 h 543816"/>
                <a:gd name="connsiteX4" fmla="*/ 318078 w 543311"/>
                <a:gd name="connsiteY4" fmla="*/ 498112 h 543816"/>
                <a:gd name="connsiteX5" fmla="*/ 42280 w 543311"/>
                <a:gd name="connsiteY5" fmla="*/ 316616 h 543816"/>
                <a:gd name="connsiteX6" fmla="*/ 37516 w 543311"/>
                <a:gd name="connsiteY6" fmla="*/ 274130 h 543816"/>
                <a:gd name="connsiteX7" fmla="*/ 268388 w 543311"/>
                <a:gd name="connsiteY7" fmla="*/ 38303 h 543816"/>
                <a:gd name="connsiteX8" fmla="*/ 271354 w 543311"/>
                <a:gd name="connsiteY8" fmla="*/ 38291 h 543816"/>
                <a:gd name="connsiteX9" fmla="*/ 310216 w 543311"/>
                <a:gd name="connsiteY9" fmla="*/ 41434 h 543816"/>
                <a:gd name="connsiteX10" fmla="*/ 323266 w 543311"/>
                <a:gd name="connsiteY10" fmla="*/ 39624 h 543816"/>
                <a:gd name="connsiteX11" fmla="*/ 333553 w 543311"/>
                <a:gd name="connsiteY11" fmla="*/ 22765 h 543816"/>
                <a:gd name="connsiteX12" fmla="*/ 316979 w 543311"/>
                <a:gd name="connsiteY12" fmla="*/ 3715 h 543816"/>
                <a:gd name="connsiteX13" fmla="*/ 271640 w 543311"/>
                <a:gd name="connsiteY13" fmla="*/ 0 h 543816"/>
                <a:gd name="connsiteX14" fmla="*/ 1 w 543311"/>
                <a:gd name="connsiteY14" fmla="*/ 272808 h 543816"/>
                <a:gd name="connsiteX15" fmla="*/ 4940 w 543311"/>
                <a:gd name="connsiteY15" fmla="*/ 323850 h 543816"/>
                <a:gd name="connsiteX16" fmla="*/ 46374 w 543311"/>
                <a:gd name="connsiteY16" fmla="*/ 424815 h 543816"/>
                <a:gd name="connsiteX17" fmla="*/ 424323 w 543311"/>
                <a:gd name="connsiteY17" fmla="*/ 496647 h 543816"/>
                <a:gd name="connsiteX18" fmla="*/ 537102 w 543311"/>
                <a:gd name="connsiteY18" fmla="*/ 214027 h 54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3311" h="543816">
                  <a:moveTo>
                    <a:pt x="537102" y="214027"/>
                  </a:moveTo>
                  <a:cubicBezTo>
                    <a:pt x="535396" y="203645"/>
                    <a:pt x="525597" y="196611"/>
                    <a:pt x="515215" y="198317"/>
                  </a:cubicBezTo>
                  <a:cubicBezTo>
                    <a:pt x="508351" y="199446"/>
                    <a:pt x="502646" y="204227"/>
                    <a:pt x="500335" y="210788"/>
                  </a:cubicBezTo>
                  <a:cubicBezTo>
                    <a:pt x="498942" y="214469"/>
                    <a:pt x="498677" y="218482"/>
                    <a:pt x="499573" y="222314"/>
                  </a:cubicBezTo>
                  <a:cubicBezTo>
                    <a:pt x="525615" y="348591"/>
                    <a:pt x="444356" y="472071"/>
                    <a:pt x="318078" y="498112"/>
                  </a:cubicBezTo>
                  <a:cubicBezTo>
                    <a:pt x="191800" y="524152"/>
                    <a:pt x="68321" y="442894"/>
                    <a:pt x="42280" y="316616"/>
                  </a:cubicBezTo>
                  <a:cubicBezTo>
                    <a:pt x="39396" y="302629"/>
                    <a:pt x="37801" y="288408"/>
                    <a:pt x="37516" y="274130"/>
                  </a:cubicBezTo>
                  <a:cubicBezTo>
                    <a:pt x="36148" y="145254"/>
                    <a:pt x="139513" y="39671"/>
                    <a:pt x="268388" y="38303"/>
                  </a:cubicBezTo>
                  <a:cubicBezTo>
                    <a:pt x="269377" y="38293"/>
                    <a:pt x="270366" y="38288"/>
                    <a:pt x="271354" y="38291"/>
                  </a:cubicBezTo>
                  <a:cubicBezTo>
                    <a:pt x="284372" y="38284"/>
                    <a:pt x="297369" y="39335"/>
                    <a:pt x="310216" y="41434"/>
                  </a:cubicBezTo>
                  <a:cubicBezTo>
                    <a:pt x="314645" y="42345"/>
                    <a:pt x="319252" y="41706"/>
                    <a:pt x="323266" y="39624"/>
                  </a:cubicBezTo>
                  <a:cubicBezTo>
                    <a:pt x="329567" y="36359"/>
                    <a:pt x="333532" y="29862"/>
                    <a:pt x="333553" y="22765"/>
                  </a:cubicBezTo>
                  <a:cubicBezTo>
                    <a:pt x="333352" y="13246"/>
                    <a:pt x="326378" y="5231"/>
                    <a:pt x="316979" y="3715"/>
                  </a:cubicBezTo>
                  <a:cubicBezTo>
                    <a:pt x="301994" y="1232"/>
                    <a:pt x="286830" y="-10"/>
                    <a:pt x="271640" y="0"/>
                  </a:cubicBezTo>
                  <a:cubicBezTo>
                    <a:pt x="121295" y="323"/>
                    <a:pt x="-322" y="122463"/>
                    <a:pt x="1" y="272808"/>
                  </a:cubicBezTo>
                  <a:cubicBezTo>
                    <a:pt x="37" y="289940"/>
                    <a:pt x="1691" y="307030"/>
                    <a:pt x="4940" y="323850"/>
                  </a:cubicBezTo>
                  <a:cubicBezTo>
                    <a:pt x="11479" y="360050"/>
                    <a:pt x="25599" y="394458"/>
                    <a:pt x="46374" y="424815"/>
                  </a:cubicBezTo>
                  <a:cubicBezTo>
                    <a:pt x="130905" y="549018"/>
                    <a:pt x="300119" y="581178"/>
                    <a:pt x="424323" y="496647"/>
                  </a:cubicBezTo>
                  <a:cubicBezTo>
                    <a:pt x="516016" y="434241"/>
                    <a:pt x="560640" y="322416"/>
                    <a:pt x="537102" y="214027"/>
                  </a:cubicBezTo>
                  <a:close/>
                </a:path>
              </a:pathLst>
            </a:custGeom>
            <a:grp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85C6584-38FD-4F40-86A8-5161FD9B0FF2}"/>
                </a:ext>
              </a:extLst>
            </p:cNvPr>
            <p:cNvSpPr/>
            <p:nvPr/>
          </p:nvSpPr>
          <p:spPr>
            <a:xfrm>
              <a:off x="1212723" y="3737125"/>
              <a:ext cx="390466" cy="268102"/>
            </a:xfrm>
            <a:custGeom>
              <a:avLst/>
              <a:gdLst>
                <a:gd name="connsiteX0" fmla="*/ 387337 w 390466"/>
                <a:gd name="connsiteY0" fmla="*/ 51932 h 268102"/>
                <a:gd name="connsiteX1" fmla="*/ 387337 w 390466"/>
                <a:gd name="connsiteY1" fmla="*/ 51932 h 268102"/>
                <a:gd name="connsiteX2" fmla="*/ 368764 w 390466"/>
                <a:gd name="connsiteY2" fmla="*/ 20881 h 268102"/>
                <a:gd name="connsiteX3" fmla="*/ 339046 w 390466"/>
                <a:gd name="connsiteY3" fmla="*/ 3259 h 268102"/>
                <a:gd name="connsiteX4" fmla="*/ 271418 w 390466"/>
                <a:gd name="connsiteY4" fmla="*/ 17737 h 268102"/>
                <a:gd name="connsiteX5" fmla="*/ 195218 w 390466"/>
                <a:gd name="connsiteY5" fmla="*/ 93937 h 268102"/>
                <a:gd name="connsiteX6" fmla="*/ 119018 w 390466"/>
                <a:gd name="connsiteY6" fmla="*/ 17737 h 268102"/>
                <a:gd name="connsiteX7" fmla="*/ 51486 w 390466"/>
                <a:gd name="connsiteY7" fmla="*/ 3355 h 268102"/>
                <a:gd name="connsiteX8" fmla="*/ 3035 w 390466"/>
                <a:gd name="connsiteY8" fmla="*/ 93080 h 268102"/>
                <a:gd name="connsiteX9" fmla="*/ 17958 w 390466"/>
                <a:gd name="connsiteY9" fmla="*/ 120036 h 268102"/>
                <a:gd name="connsiteX10" fmla="*/ 148069 w 390466"/>
                <a:gd name="connsiteY10" fmla="*/ 250528 h 268102"/>
                <a:gd name="connsiteX11" fmla="*/ 174168 w 390466"/>
                <a:gd name="connsiteY11" fmla="*/ 265006 h 268102"/>
                <a:gd name="connsiteX12" fmla="*/ 215887 w 390466"/>
                <a:gd name="connsiteY12" fmla="*/ 265006 h 268102"/>
                <a:gd name="connsiteX13" fmla="*/ 239700 w 390466"/>
                <a:gd name="connsiteY13" fmla="*/ 252719 h 268102"/>
                <a:gd name="connsiteX14" fmla="*/ 372574 w 390466"/>
                <a:gd name="connsiteY14" fmla="*/ 120226 h 268102"/>
                <a:gd name="connsiteX15" fmla="*/ 387337 w 390466"/>
                <a:gd name="connsiteY15" fmla="*/ 51932 h 268102"/>
                <a:gd name="connsiteX16" fmla="*/ 342760 w 390466"/>
                <a:gd name="connsiteY16" fmla="*/ 93937 h 268102"/>
                <a:gd name="connsiteX17" fmla="*/ 214459 w 390466"/>
                <a:gd name="connsiteY17" fmla="*/ 222811 h 268102"/>
                <a:gd name="connsiteX18" fmla="*/ 174739 w 390466"/>
                <a:gd name="connsiteY18" fmla="*/ 220906 h 268102"/>
                <a:gd name="connsiteX19" fmla="*/ 48247 w 390466"/>
                <a:gd name="connsiteY19" fmla="*/ 93937 h 268102"/>
                <a:gd name="connsiteX20" fmla="*/ 49962 w 390466"/>
                <a:gd name="connsiteY20" fmla="*/ 49456 h 268102"/>
                <a:gd name="connsiteX21" fmla="*/ 73108 w 390466"/>
                <a:gd name="connsiteY21" fmla="*/ 39931 h 268102"/>
                <a:gd name="connsiteX22" fmla="*/ 93205 w 390466"/>
                <a:gd name="connsiteY22" fmla="*/ 47455 h 268102"/>
                <a:gd name="connsiteX23" fmla="*/ 195504 w 390466"/>
                <a:gd name="connsiteY23" fmla="*/ 150325 h 268102"/>
                <a:gd name="connsiteX24" fmla="*/ 297707 w 390466"/>
                <a:gd name="connsiteY24" fmla="*/ 47836 h 268102"/>
                <a:gd name="connsiteX25" fmla="*/ 343233 w 390466"/>
                <a:gd name="connsiteY25" fmla="*/ 52835 h 268102"/>
                <a:gd name="connsiteX26" fmla="*/ 342760 w 390466"/>
                <a:gd name="connsiteY26" fmla="*/ 93937 h 26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0466" h="268102">
                  <a:moveTo>
                    <a:pt x="387337" y="51932"/>
                  </a:moveTo>
                  <a:lnTo>
                    <a:pt x="387337" y="51932"/>
                  </a:lnTo>
                  <a:cubicBezTo>
                    <a:pt x="383922" y="40155"/>
                    <a:pt x="377524" y="29461"/>
                    <a:pt x="368764" y="20881"/>
                  </a:cubicBezTo>
                  <a:cubicBezTo>
                    <a:pt x="360413" y="12709"/>
                    <a:pt x="350221" y="6665"/>
                    <a:pt x="339046" y="3259"/>
                  </a:cubicBezTo>
                  <a:cubicBezTo>
                    <a:pt x="315527" y="-4184"/>
                    <a:pt x="289828" y="1319"/>
                    <a:pt x="271418" y="17737"/>
                  </a:cubicBezTo>
                  <a:lnTo>
                    <a:pt x="195218" y="93937"/>
                  </a:lnTo>
                  <a:lnTo>
                    <a:pt x="119018" y="17737"/>
                  </a:lnTo>
                  <a:cubicBezTo>
                    <a:pt x="100602" y="1404"/>
                    <a:pt x="74959" y="-4058"/>
                    <a:pt x="51486" y="3355"/>
                  </a:cubicBezTo>
                  <a:cubicBezTo>
                    <a:pt x="13330" y="14752"/>
                    <a:pt x="-8362" y="54924"/>
                    <a:pt x="3035" y="93080"/>
                  </a:cubicBezTo>
                  <a:cubicBezTo>
                    <a:pt x="6009" y="103036"/>
                    <a:pt x="11100" y="112230"/>
                    <a:pt x="17958" y="120036"/>
                  </a:cubicBezTo>
                  <a:cubicBezTo>
                    <a:pt x="19006" y="120988"/>
                    <a:pt x="115399" y="218905"/>
                    <a:pt x="148069" y="250528"/>
                  </a:cubicBezTo>
                  <a:cubicBezTo>
                    <a:pt x="155489" y="257367"/>
                    <a:pt x="164438" y="262332"/>
                    <a:pt x="174168" y="265006"/>
                  </a:cubicBezTo>
                  <a:cubicBezTo>
                    <a:pt x="187768" y="269134"/>
                    <a:pt x="202288" y="269134"/>
                    <a:pt x="215887" y="265006"/>
                  </a:cubicBezTo>
                  <a:cubicBezTo>
                    <a:pt x="224664" y="262796"/>
                    <a:pt x="232812" y="258591"/>
                    <a:pt x="239700" y="252719"/>
                  </a:cubicBezTo>
                  <a:cubicBezTo>
                    <a:pt x="274276" y="220906"/>
                    <a:pt x="371526" y="121274"/>
                    <a:pt x="372574" y="120226"/>
                  </a:cubicBezTo>
                  <a:cubicBezTo>
                    <a:pt x="389018" y="101569"/>
                    <a:pt x="394606" y="75716"/>
                    <a:pt x="387337" y="51932"/>
                  </a:cubicBezTo>
                  <a:close/>
                  <a:moveTo>
                    <a:pt x="342760" y="93937"/>
                  </a:moveTo>
                  <a:cubicBezTo>
                    <a:pt x="341713" y="95080"/>
                    <a:pt x="248653" y="193759"/>
                    <a:pt x="214459" y="222811"/>
                  </a:cubicBezTo>
                  <a:cubicBezTo>
                    <a:pt x="202584" y="232130"/>
                    <a:pt x="185667" y="231318"/>
                    <a:pt x="174739" y="220906"/>
                  </a:cubicBezTo>
                  <a:cubicBezTo>
                    <a:pt x="142259" y="190807"/>
                    <a:pt x="49105" y="94890"/>
                    <a:pt x="48247" y="93937"/>
                  </a:cubicBezTo>
                  <a:cubicBezTo>
                    <a:pt x="36674" y="81094"/>
                    <a:pt x="37435" y="61370"/>
                    <a:pt x="49962" y="49456"/>
                  </a:cubicBezTo>
                  <a:cubicBezTo>
                    <a:pt x="56130" y="43369"/>
                    <a:pt x="64442" y="39949"/>
                    <a:pt x="73108" y="39931"/>
                  </a:cubicBezTo>
                  <a:cubicBezTo>
                    <a:pt x="80512" y="39839"/>
                    <a:pt x="87682" y="42523"/>
                    <a:pt x="93205" y="47455"/>
                  </a:cubicBezTo>
                  <a:lnTo>
                    <a:pt x="195504" y="150325"/>
                  </a:lnTo>
                  <a:lnTo>
                    <a:pt x="297707" y="47836"/>
                  </a:lnTo>
                  <a:cubicBezTo>
                    <a:pt x="311659" y="36645"/>
                    <a:pt x="332042" y="38883"/>
                    <a:pt x="343233" y="52835"/>
                  </a:cubicBezTo>
                  <a:cubicBezTo>
                    <a:pt x="352905" y="64893"/>
                    <a:pt x="352706" y="82105"/>
                    <a:pt x="342760" y="93937"/>
                  </a:cubicBezTo>
                  <a:close/>
                </a:path>
              </a:pathLst>
            </a:custGeom>
            <a:grp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8E18EA6A-90D4-4402-9FFD-66788F4E15D0}"/>
                </a:ext>
              </a:extLst>
            </p:cNvPr>
            <p:cNvSpPr/>
            <p:nvPr/>
          </p:nvSpPr>
          <p:spPr>
            <a:xfrm>
              <a:off x="1336007" y="3626039"/>
              <a:ext cx="144358" cy="143968"/>
            </a:xfrm>
            <a:custGeom>
              <a:avLst/>
              <a:gdLst>
                <a:gd name="connsiteX0" fmla="*/ 128989 w 144358"/>
                <a:gd name="connsiteY0" fmla="*/ 27859 h 143968"/>
                <a:gd name="connsiteX1" fmla="*/ 27809 w 144358"/>
                <a:gd name="connsiteY1" fmla="*/ 15177 h 143968"/>
                <a:gd name="connsiteX2" fmla="*/ 14689 w 144358"/>
                <a:gd name="connsiteY2" fmla="*/ 28430 h 143968"/>
                <a:gd name="connsiteX3" fmla="*/ 496 w 144358"/>
                <a:gd name="connsiteY3" fmla="*/ 63577 h 143968"/>
                <a:gd name="connsiteX4" fmla="*/ 63634 w 144358"/>
                <a:gd name="connsiteY4" fmla="*/ 143479 h 143968"/>
                <a:gd name="connsiteX5" fmla="*/ 72124 w 144358"/>
                <a:gd name="connsiteY5" fmla="*/ 143968 h 143968"/>
                <a:gd name="connsiteX6" fmla="*/ 144358 w 144358"/>
                <a:gd name="connsiteY6" fmla="*/ 72185 h 143968"/>
                <a:gd name="connsiteX7" fmla="*/ 129274 w 144358"/>
                <a:gd name="connsiteY7" fmla="*/ 27859 h 143968"/>
                <a:gd name="connsiteX8" fmla="*/ 71839 w 144358"/>
                <a:gd name="connsiteY8" fmla="*/ 105583 h 143968"/>
                <a:gd name="connsiteX9" fmla="*/ 58504 w 144358"/>
                <a:gd name="connsiteY9" fmla="*/ 103392 h 143968"/>
                <a:gd name="connsiteX10" fmla="*/ 38311 w 144358"/>
                <a:gd name="connsiteY10" fmla="*/ 72817 h 143968"/>
                <a:gd name="connsiteX11" fmla="*/ 71548 w 144358"/>
                <a:gd name="connsiteY11" fmla="*/ 38812 h 143968"/>
                <a:gd name="connsiteX12" fmla="*/ 71553 w 144358"/>
                <a:gd name="connsiteY12" fmla="*/ 38812 h 143968"/>
                <a:gd name="connsiteX13" fmla="*/ 72029 w 144358"/>
                <a:gd name="connsiteY13" fmla="*/ 38812 h 143968"/>
                <a:gd name="connsiteX14" fmla="*/ 100604 w 144358"/>
                <a:gd name="connsiteY14" fmla="*/ 55005 h 143968"/>
                <a:gd name="connsiteX15" fmla="*/ 104224 w 144358"/>
                <a:gd name="connsiteY15" fmla="*/ 63292 h 143968"/>
                <a:gd name="connsiteX16" fmla="*/ 80795 w 144358"/>
                <a:gd name="connsiteY16" fmla="*/ 104824 h 143968"/>
                <a:gd name="connsiteX17" fmla="*/ 71267 w 144358"/>
                <a:gd name="connsiteY17" fmla="*/ 106059 h 1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358" h="143968">
                  <a:moveTo>
                    <a:pt x="128989" y="27859"/>
                  </a:moveTo>
                  <a:cubicBezTo>
                    <a:pt x="104550" y="-3583"/>
                    <a:pt x="59251" y="-9261"/>
                    <a:pt x="27809" y="15177"/>
                  </a:cubicBezTo>
                  <a:cubicBezTo>
                    <a:pt x="22880" y="19008"/>
                    <a:pt x="18470" y="23463"/>
                    <a:pt x="14689" y="28430"/>
                  </a:cubicBezTo>
                  <a:cubicBezTo>
                    <a:pt x="6854" y="38640"/>
                    <a:pt x="1948" y="50790"/>
                    <a:pt x="496" y="63577"/>
                  </a:cubicBezTo>
                  <a:cubicBezTo>
                    <a:pt x="-4133" y="103077"/>
                    <a:pt x="24135" y="138850"/>
                    <a:pt x="63634" y="143479"/>
                  </a:cubicBezTo>
                  <a:cubicBezTo>
                    <a:pt x="66452" y="143809"/>
                    <a:pt x="69287" y="143972"/>
                    <a:pt x="72124" y="143968"/>
                  </a:cubicBezTo>
                  <a:cubicBezTo>
                    <a:pt x="111894" y="144093"/>
                    <a:pt x="144234" y="111955"/>
                    <a:pt x="144358" y="72185"/>
                  </a:cubicBezTo>
                  <a:cubicBezTo>
                    <a:pt x="144409" y="56142"/>
                    <a:pt x="139100" y="40541"/>
                    <a:pt x="129274" y="27859"/>
                  </a:cubicBezTo>
                  <a:close/>
                  <a:moveTo>
                    <a:pt x="71839" y="105583"/>
                  </a:moveTo>
                  <a:cubicBezTo>
                    <a:pt x="67284" y="105889"/>
                    <a:pt x="62720" y="105140"/>
                    <a:pt x="58504" y="103392"/>
                  </a:cubicBezTo>
                  <a:cubicBezTo>
                    <a:pt x="46388" y="98008"/>
                    <a:pt x="38505" y="86074"/>
                    <a:pt x="38311" y="72817"/>
                  </a:cubicBezTo>
                  <a:cubicBezTo>
                    <a:pt x="38099" y="54249"/>
                    <a:pt x="52980" y="39024"/>
                    <a:pt x="71548" y="38812"/>
                  </a:cubicBezTo>
                  <a:cubicBezTo>
                    <a:pt x="71550" y="38812"/>
                    <a:pt x="71551" y="38812"/>
                    <a:pt x="71553" y="38812"/>
                  </a:cubicBezTo>
                  <a:lnTo>
                    <a:pt x="72029" y="38812"/>
                  </a:lnTo>
                  <a:cubicBezTo>
                    <a:pt x="83716" y="38892"/>
                    <a:pt x="94529" y="45020"/>
                    <a:pt x="100604" y="55005"/>
                  </a:cubicBezTo>
                  <a:cubicBezTo>
                    <a:pt x="102233" y="57562"/>
                    <a:pt x="103454" y="60358"/>
                    <a:pt x="104224" y="63292"/>
                  </a:cubicBezTo>
                  <a:cubicBezTo>
                    <a:pt x="109223" y="81230"/>
                    <a:pt x="98733" y="99825"/>
                    <a:pt x="80795" y="104824"/>
                  </a:cubicBezTo>
                  <a:cubicBezTo>
                    <a:pt x="77695" y="105688"/>
                    <a:pt x="74486" y="106105"/>
                    <a:pt x="71267" y="106059"/>
                  </a:cubicBezTo>
                  <a:close/>
                </a:path>
              </a:pathLst>
            </a:custGeom>
            <a:grpFill/>
            <a:ln w="952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1418219-10B4-4996-825A-AE60DA747F49}"/>
                </a:ext>
              </a:extLst>
            </p:cNvPr>
            <p:cNvSpPr/>
            <p:nvPr/>
          </p:nvSpPr>
          <p:spPr>
            <a:xfrm>
              <a:off x="1761509" y="3538931"/>
              <a:ext cx="174882" cy="249078"/>
            </a:xfrm>
            <a:custGeom>
              <a:avLst/>
              <a:gdLst>
                <a:gd name="connsiteX0" fmla="*/ 90583 w 174882"/>
                <a:gd name="connsiteY0" fmla="*/ 249079 h 249078"/>
                <a:gd name="connsiteX1" fmla="*/ 0 w 174882"/>
                <a:gd name="connsiteY1" fmla="*/ 173927 h 249078"/>
                <a:gd name="connsiteX2" fmla="*/ 60198 w 174882"/>
                <a:gd name="connsiteY2" fmla="*/ 173927 h 249078"/>
                <a:gd name="connsiteX3" fmla="*/ 86530 w 174882"/>
                <a:gd name="connsiteY3" fmla="*/ 201679 h 249078"/>
                <a:gd name="connsiteX4" fmla="*/ 88773 w 174882"/>
                <a:gd name="connsiteY4" fmla="*/ 201644 h 249078"/>
                <a:gd name="connsiteX5" fmla="*/ 115919 w 174882"/>
                <a:gd name="connsiteY5" fmla="*/ 178784 h 249078"/>
                <a:gd name="connsiteX6" fmla="*/ 476 w 174882"/>
                <a:gd name="connsiteY6" fmla="*/ 71819 h 249078"/>
                <a:gd name="connsiteX7" fmla="*/ 85344 w 174882"/>
                <a:gd name="connsiteY7" fmla="*/ 0 h 249078"/>
                <a:gd name="connsiteX8" fmla="*/ 172307 w 174882"/>
                <a:gd name="connsiteY8" fmla="*/ 72676 h 249078"/>
                <a:gd name="connsiteX9" fmla="*/ 111157 w 174882"/>
                <a:gd name="connsiteY9" fmla="*/ 72676 h 249078"/>
                <a:gd name="connsiteX10" fmla="*/ 84994 w 174882"/>
                <a:gd name="connsiteY10" fmla="*/ 47605 h 249078"/>
                <a:gd name="connsiteX11" fmla="*/ 84392 w 174882"/>
                <a:gd name="connsiteY11" fmla="*/ 47625 h 249078"/>
                <a:gd name="connsiteX12" fmla="*/ 60746 w 174882"/>
                <a:gd name="connsiteY12" fmla="*/ 65264 h 249078"/>
                <a:gd name="connsiteX13" fmla="*/ 60579 w 174882"/>
                <a:gd name="connsiteY13" fmla="*/ 69723 h 249078"/>
                <a:gd name="connsiteX14" fmla="*/ 174879 w 174882"/>
                <a:gd name="connsiteY14" fmla="*/ 174498 h 249078"/>
                <a:gd name="connsiteX15" fmla="*/ 90583 w 174882"/>
                <a:gd name="connsiteY15" fmla="*/ 249079 h 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882" h="249078">
                  <a:moveTo>
                    <a:pt x="90583" y="249079"/>
                  </a:moveTo>
                  <a:cubicBezTo>
                    <a:pt x="40672" y="249079"/>
                    <a:pt x="1715" y="223171"/>
                    <a:pt x="0" y="173927"/>
                  </a:cubicBezTo>
                  <a:lnTo>
                    <a:pt x="60198" y="173927"/>
                  </a:lnTo>
                  <a:cubicBezTo>
                    <a:pt x="59806" y="188861"/>
                    <a:pt x="71595" y="201286"/>
                    <a:pt x="86530" y="201679"/>
                  </a:cubicBezTo>
                  <a:cubicBezTo>
                    <a:pt x="87278" y="201698"/>
                    <a:pt x="88026" y="201687"/>
                    <a:pt x="88773" y="201644"/>
                  </a:cubicBezTo>
                  <a:cubicBezTo>
                    <a:pt x="105346" y="201644"/>
                    <a:pt x="115919" y="192977"/>
                    <a:pt x="115919" y="178784"/>
                  </a:cubicBezTo>
                  <a:cubicBezTo>
                    <a:pt x="115919" y="133826"/>
                    <a:pt x="-190" y="158020"/>
                    <a:pt x="476" y="71819"/>
                  </a:cubicBezTo>
                  <a:cubicBezTo>
                    <a:pt x="667" y="25813"/>
                    <a:pt x="36767" y="0"/>
                    <a:pt x="85344" y="0"/>
                  </a:cubicBezTo>
                  <a:cubicBezTo>
                    <a:pt x="135922" y="0"/>
                    <a:pt x="170021" y="26289"/>
                    <a:pt x="172307" y="72676"/>
                  </a:cubicBezTo>
                  <a:lnTo>
                    <a:pt x="111157" y="72676"/>
                  </a:lnTo>
                  <a:cubicBezTo>
                    <a:pt x="110856" y="58528"/>
                    <a:pt x="99142" y="47304"/>
                    <a:pt x="84994" y="47605"/>
                  </a:cubicBezTo>
                  <a:cubicBezTo>
                    <a:pt x="84793" y="47609"/>
                    <a:pt x="84593" y="47616"/>
                    <a:pt x="84392" y="47625"/>
                  </a:cubicBezTo>
                  <a:cubicBezTo>
                    <a:pt x="72991" y="45966"/>
                    <a:pt x="62404" y="53863"/>
                    <a:pt x="60746" y="65264"/>
                  </a:cubicBezTo>
                  <a:cubicBezTo>
                    <a:pt x="60530" y="66740"/>
                    <a:pt x="60475" y="68235"/>
                    <a:pt x="60579" y="69723"/>
                  </a:cubicBezTo>
                  <a:cubicBezTo>
                    <a:pt x="60579" y="112014"/>
                    <a:pt x="174879" y="92964"/>
                    <a:pt x="174879" y="174498"/>
                  </a:cubicBezTo>
                  <a:cubicBezTo>
                    <a:pt x="175260" y="215170"/>
                    <a:pt x="144590" y="249079"/>
                    <a:pt x="90583" y="249079"/>
                  </a:cubicBezTo>
                  <a:close/>
                </a:path>
              </a:pathLst>
            </a:custGeom>
            <a:grpFill/>
            <a:ln w="952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F8CCB4A-D25D-47B8-8BDE-767F44911FFE}"/>
                </a:ext>
              </a:extLst>
            </p:cNvPr>
            <p:cNvSpPr/>
            <p:nvPr/>
          </p:nvSpPr>
          <p:spPr>
            <a:xfrm>
              <a:off x="1945437" y="3545312"/>
              <a:ext cx="116395" cy="240315"/>
            </a:xfrm>
            <a:custGeom>
              <a:avLst/>
              <a:gdLst>
                <a:gd name="connsiteX0" fmla="*/ 22479 w 116395"/>
                <a:gd name="connsiteY0" fmla="*/ 96298 h 240315"/>
                <a:gd name="connsiteX1" fmla="*/ 0 w 116395"/>
                <a:gd name="connsiteY1" fmla="*/ 96298 h 240315"/>
                <a:gd name="connsiteX2" fmla="*/ 0 w 116395"/>
                <a:gd name="connsiteY2" fmla="*/ 47149 h 240315"/>
                <a:gd name="connsiteX3" fmla="*/ 22479 w 116395"/>
                <a:gd name="connsiteY3" fmla="*/ 47149 h 240315"/>
                <a:gd name="connsiteX4" fmla="*/ 22479 w 116395"/>
                <a:gd name="connsiteY4" fmla="*/ 0 h 240315"/>
                <a:gd name="connsiteX5" fmla="*/ 78962 w 116395"/>
                <a:gd name="connsiteY5" fmla="*/ 0 h 240315"/>
                <a:gd name="connsiteX6" fmla="*/ 78962 w 116395"/>
                <a:gd name="connsiteY6" fmla="*/ 47625 h 240315"/>
                <a:gd name="connsiteX7" fmla="*/ 116015 w 116395"/>
                <a:gd name="connsiteY7" fmla="*/ 47625 h 240315"/>
                <a:gd name="connsiteX8" fmla="*/ 116015 w 116395"/>
                <a:gd name="connsiteY8" fmla="*/ 96774 h 240315"/>
                <a:gd name="connsiteX9" fmla="*/ 78962 w 116395"/>
                <a:gd name="connsiteY9" fmla="*/ 96774 h 240315"/>
                <a:gd name="connsiteX10" fmla="*/ 78962 w 116395"/>
                <a:gd name="connsiteY10" fmla="*/ 174308 h 240315"/>
                <a:gd name="connsiteX11" fmla="*/ 96203 w 116395"/>
                <a:gd name="connsiteY11" fmla="*/ 190595 h 240315"/>
                <a:gd name="connsiteX12" fmla="*/ 116396 w 116395"/>
                <a:gd name="connsiteY12" fmla="*/ 190595 h 240315"/>
                <a:gd name="connsiteX13" fmla="*/ 116396 w 116395"/>
                <a:gd name="connsiteY13" fmla="*/ 240316 h 240315"/>
                <a:gd name="connsiteX14" fmla="*/ 87821 w 116395"/>
                <a:gd name="connsiteY14" fmla="*/ 240316 h 240315"/>
                <a:gd name="connsiteX15" fmla="*/ 22670 w 116395"/>
                <a:gd name="connsiteY15" fmla="*/ 173641 h 24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95" h="240315">
                  <a:moveTo>
                    <a:pt x="22479" y="96298"/>
                  </a:moveTo>
                  <a:lnTo>
                    <a:pt x="0" y="96298"/>
                  </a:lnTo>
                  <a:lnTo>
                    <a:pt x="0" y="47149"/>
                  </a:lnTo>
                  <a:lnTo>
                    <a:pt x="22479" y="47149"/>
                  </a:lnTo>
                  <a:lnTo>
                    <a:pt x="22479" y="0"/>
                  </a:lnTo>
                  <a:lnTo>
                    <a:pt x="78962" y="0"/>
                  </a:lnTo>
                  <a:lnTo>
                    <a:pt x="78962" y="47625"/>
                  </a:lnTo>
                  <a:lnTo>
                    <a:pt x="116015" y="47625"/>
                  </a:lnTo>
                  <a:lnTo>
                    <a:pt x="116015" y="96774"/>
                  </a:lnTo>
                  <a:lnTo>
                    <a:pt x="78962" y="96774"/>
                  </a:lnTo>
                  <a:lnTo>
                    <a:pt x="78962" y="174308"/>
                  </a:lnTo>
                  <a:cubicBezTo>
                    <a:pt x="78962" y="185738"/>
                    <a:pt x="83630" y="190595"/>
                    <a:pt x="96203" y="190595"/>
                  </a:cubicBezTo>
                  <a:lnTo>
                    <a:pt x="116396" y="190595"/>
                  </a:lnTo>
                  <a:lnTo>
                    <a:pt x="116396" y="240316"/>
                  </a:lnTo>
                  <a:lnTo>
                    <a:pt x="87821" y="240316"/>
                  </a:lnTo>
                  <a:cubicBezTo>
                    <a:pt x="49721" y="240316"/>
                    <a:pt x="22670" y="223361"/>
                    <a:pt x="22670" y="173641"/>
                  </a:cubicBezTo>
                  <a:close/>
                </a:path>
              </a:pathLst>
            </a:custGeom>
            <a:grpFill/>
            <a:ln w="952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EB63DF67-7C01-472A-930B-46D96543CAEE}"/>
                </a:ext>
              </a:extLst>
            </p:cNvPr>
            <p:cNvSpPr/>
            <p:nvPr/>
          </p:nvSpPr>
          <p:spPr>
            <a:xfrm>
              <a:off x="2078977" y="3592461"/>
              <a:ext cx="183927" cy="195368"/>
            </a:xfrm>
            <a:custGeom>
              <a:avLst/>
              <a:gdLst>
                <a:gd name="connsiteX0" fmla="*/ 183928 w 183927"/>
                <a:gd name="connsiteY0" fmla="*/ 193167 h 195368"/>
                <a:gd name="connsiteX1" fmla="*/ 127349 w 183927"/>
                <a:gd name="connsiteY1" fmla="*/ 193167 h 195368"/>
                <a:gd name="connsiteX2" fmla="*/ 127349 w 183927"/>
                <a:gd name="connsiteY2" fmla="*/ 166783 h 195368"/>
                <a:gd name="connsiteX3" fmla="*/ 71438 w 183927"/>
                <a:gd name="connsiteY3" fmla="*/ 195358 h 195368"/>
                <a:gd name="connsiteX4" fmla="*/ 0 w 183927"/>
                <a:gd name="connsiteY4" fmla="*/ 112871 h 195368"/>
                <a:gd name="connsiteX5" fmla="*/ 0 w 183927"/>
                <a:gd name="connsiteY5" fmla="*/ 0 h 195368"/>
                <a:gd name="connsiteX6" fmla="*/ 56198 w 183927"/>
                <a:gd name="connsiteY6" fmla="*/ 0 h 195368"/>
                <a:gd name="connsiteX7" fmla="*/ 56198 w 183927"/>
                <a:gd name="connsiteY7" fmla="*/ 104775 h 195368"/>
                <a:gd name="connsiteX8" fmla="*/ 91630 w 183927"/>
                <a:gd name="connsiteY8" fmla="*/ 145637 h 195368"/>
                <a:gd name="connsiteX9" fmla="*/ 127349 w 183927"/>
                <a:gd name="connsiteY9" fmla="*/ 104775 h 195368"/>
                <a:gd name="connsiteX10" fmla="*/ 127349 w 183927"/>
                <a:gd name="connsiteY10" fmla="*/ 0 h 195368"/>
                <a:gd name="connsiteX11" fmla="*/ 183928 w 183927"/>
                <a:gd name="connsiteY11" fmla="*/ 0 h 19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927" h="195368">
                  <a:moveTo>
                    <a:pt x="183928" y="193167"/>
                  </a:moveTo>
                  <a:lnTo>
                    <a:pt x="127349" y="193167"/>
                  </a:lnTo>
                  <a:lnTo>
                    <a:pt x="127349" y="166783"/>
                  </a:lnTo>
                  <a:cubicBezTo>
                    <a:pt x="114643" y="185036"/>
                    <a:pt x="93678" y="195754"/>
                    <a:pt x="71438" y="195358"/>
                  </a:cubicBezTo>
                  <a:cubicBezTo>
                    <a:pt x="28765" y="195358"/>
                    <a:pt x="0" y="164497"/>
                    <a:pt x="0" y="112871"/>
                  </a:cubicBezTo>
                  <a:lnTo>
                    <a:pt x="0" y="0"/>
                  </a:lnTo>
                  <a:lnTo>
                    <a:pt x="56198" y="0"/>
                  </a:lnTo>
                  <a:lnTo>
                    <a:pt x="56198" y="104775"/>
                  </a:lnTo>
                  <a:cubicBezTo>
                    <a:pt x="56198" y="131064"/>
                    <a:pt x="70485" y="145637"/>
                    <a:pt x="91630" y="145637"/>
                  </a:cubicBezTo>
                  <a:cubicBezTo>
                    <a:pt x="112776" y="145637"/>
                    <a:pt x="127349" y="131064"/>
                    <a:pt x="127349" y="104775"/>
                  </a:cubicBezTo>
                  <a:lnTo>
                    <a:pt x="127349" y="0"/>
                  </a:lnTo>
                  <a:lnTo>
                    <a:pt x="183928" y="0"/>
                  </a:lnTo>
                  <a:close/>
                </a:path>
              </a:pathLst>
            </a:custGeom>
            <a:grpFill/>
            <a:ln w="952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334B1F88-D679-4CA1-9C7A-90683DFB4292}"/>
                </a:ext>
              </a:extLst>
            </p:cNvPr>
            <p:cNvSpPr/>
            <p:nvPr/>
          </p:nvSpPr>
          <p:spPr>
            <a:xfrm>
              <a:off x="2279764" y="3529406"/>
              <a:ext cx="195072" cy="259151"/>
            </a:xfrm>
            <a:custGeom>
              <a:avLst/>
              <a:gdLst>
                <a:gd name="connsiteX0" fmla="*/ 81344 w 195072"/>
                <a:gd name="connsiteY0" fmla="*/ 60198 h 259151"/>
                <a:gd name="connsiteX1" fmla="*/ 138494 w 195072"/>
                <a:gd name="connsiteY1" fmla="*/ 89630 h 259151"/>
                <a:gd name="connsiteX2" fmla="*/ 138494 w 195072"/>
                <a:gd name="connsiteY2" fmla="*/ 0 h 259151"/>
                <a:gd name="connsiteX3" fmla="*/ 195072 w 195072"/>
                <a:gd name="connsiteY3" fmla="*/ 0 h 259151"/>
                <a:gd name="connsiteX4" fmla="*/ 195072 w 195072"/>
                <a:gd name="connsiteY4" fmla="*/ 256223 h 259151"/>
                <a:gd name="connsiteX5" fmla="*/ 138494 w 195072"/>
                <a:gd name="connsiteY5" fmla="*/ 256223 h 259151"/>
                <a:gd name="connsiteX6" fmla="*/ 138494 w 195072"/>
                <a:gd name="connsiteY6" fmla="*/ 228600 h 259151"/>
                <a:gd name="connsiteX7" fmla="*/ 81344 w 195072"/>
                <a:gd name="connsiteY7" fmla="*/ 259080 h 259151"/>
                <a:gd name="connsiteX8" fmla="*/ 0 w 195072"/>
                <a:gd name="connsiteY8" fmla="*/ 159353 h 259151"/>
                <a:gd name="connsiteX9" fmla="*/ 81344 w 195072"/>
                <a:gd name="connsiteY9" fmla="*/ 60198 h 259151"/>
                <a:gd name="connsiteX10" fmla="*/ 97822 w 195072"/>
                <a:gd name="connsiteY10" fmla="*/ 111824 h 259151"/>
                <a:gd name="connsiteX11" fmla="*/ 57531 w 195072"/>
                <a:gd name="connsiteY11" fmla="*/ 159449 h 259151"/>
                <a:gd name="connsiteX12" fmla="*/ 97822 w 195072"/>
                <a:gd name="connsiteY12" fmla="*/ 207550 h 259151"/>
                <a:gd name="connsiteX13" fmla="*/ 138208 w 195072"/>
                <a:gd name="connsiteY13" fmla="*/ 159925 h 259151"/>
                <a:gd name="connsiteX14" fmla="*/ 97822 w 195072"/>
                <a:gd name="connsiteY14" fmla="*/ 111824 h 25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072" h="259151">
                  <a:moveTo>
                    <a:pt x="81344" y="60198"/>
                  </a:moveTo>
                  <a:cubicBezTo>
                    <a:pt x="104175" y="59571"/>
                    <a:pt x="125739" y="70678"/>
                    <a:pt x="138494" y="89630"/>
                  </a:cubicBezTo>
                  <a:lnTo>
                    <a:pt x="138494" y="0"/>
                  </a:lnTo>
                  <a:lnTo>
                    <a:pt x="195072" y="0"/>
                  </a:lnTo>
                  <a:lnTo>
                    <a:pt x="195072" y="256223"/>
                  </a:lnTo>
                  <a:lnTo>
                    <a:pt x="138494" y="256223"/>
                  </a:lnTo>
                  <a:lnTo>
                    <a:pt x="138494" y="228600"/>
                  </a:lnTo>
                  <a:cubicBezTo>
                    <a:pt x="126482" y="248483"/>
                    <a:pt x="104546" y="260186"/>
                    <a:pt x="81344" y="259080"/>
                  </a:cubicBezTo>
                  <a:cubicBezTo>
                    <a:pt x="36004" y="259080"/>
                    <a:pt x="0" y="220313"/>
                    <a:pt x="0" y="159353"/>
                  </a:cubicBezTo>
                  <a:cubicBezTo>
                    <a:pt x="0" y="98393"/>
                    <a:pt x="35909" y="60198"/>
                    <a:pt x="81344" y="60198"/>
                  </a:cubicBezTo>
                  <a:close/>
                  <a:moveTo>
                    <a:pt x="97822" y="111824"/>
                  </a:moveTo>
                  <a:cubicBezTo>
                    <a:pt x="76676" y="111824"/>
                    <a:pt x="57531" y="128492"/>
                    <a:pt x="57531" y="159449"/>
                  </a:cubicBezTo>
                  <a:cubicBezTo>
                    <a:pt x="57531" y="190405"/>
                    <a:pt x="76581" y="207550"/>
                    <a:pt x="97822" y="207550"/>
                  </a:cubicBezTo>
                  <a:cubicBezTo>
                    <a:pt x="119062" y="207550"/>
                    <a:pt x="138208" y="190595"/>
                    <a:pt x="138208" y="159925"/>
                  </a:cubicBezTo>
                  <a:cubicBezTo>
                    <a:pt x="138208" y="129254"/>
                    <a:pt x="119348" y="111824"/>
                    <a:pt x="97822" y="111824"/>
                  </a:cubicBezTo>
                  <a:close/>
                </a:path>
              </a:pathLst>
            </a:custGeom>
            <a:grpFill/>
            <a:ln w="952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751A01A-1D1D-49FF-857A-AC2A9CB8EE71}"/>
                </a:ext>
              </a:extLst>
            </p:cNvPr>
            <p:cNvSpPr/>
            <p:nvPr/>
          </p:nvSpPr>
          <p:spPr>
            <a:xfrm>
              <a:off x="2491695" y="3589604"/>
              <a:ext cx="185166" cy="198839"/>
            </a:xfrm>
            <a:custGeom>
              <a:avLst/>
              <a:gdLst>
                <a:gd name="connsiteX0" fmla="*/ 93250 w 185166"/>
                <a:gd name="connsiteY0" fmla="*/ 198787 h 198839"/>
                <a:gd name="connsiteX1" fmla="*/ 0 w 185166"/>
                <a:gd name="connsiteY1" fmla="*/ 99441 h 198839"/>
                <a:gd name="connsiteX2" fmla="*/ 93250 w 185166"/>
                <a:gd name="connsiteY2" fmla="*/ 0 h 198839"/>
                <a:gd name="connsiteX3" fmla="*/ 185166 w 185166"/>
                <a:gd name="connsiteY3" fmla="*/ 96298 h 198839"/>
                <a:gd name="connsiteX4" fmla="*/ 184214 w 185166"/>
                <a:gd name="connsiteY4" fmla="*/ 113633 h 198839"/>
                <a:gd name="connsiteX5" fmla="*/ 56198 w 185166"/>
                <a:gd name="connsiteY5" fmla="*/ 113633 h 198839"/>
                <a:gd name="connsiteX6" fmla="*/ 91250 w 185166"/>
                <a:gd name="connsiteY6" fmla="*/ 150686 h 198839"/>
                <a:gd name="connsiteX7" fmla="*/ 120682 w 185166"/>
                <a:gd name="connsiteY7" fmla="*/ 131636 h 198839"/>
                <a:gd name="connsiteX8" fmla="*/ 180880 w 185166"/>
                <a:gd name="connsiteY8" fmla="*/ 131636 h 198839"/>
                <a:gd name="connsiteX9" fmla="*/ 93250 w 185166"/>
                <a:gd name="connsiteY9" fmla="*/ 198787 h 198839"/>
                <a:gd name="connsiteX10" fmla="*/ 56579 w 185166"/>
                <a:gd name="connsiteY10" fmla="*/ 80677 h 198839"/>
                <a:gd name="connsiteX11" fmla="*/ 127349 w 185166"/>
                <a:gd name="connsiteY11" fmla="*/ 80677 h 198839"/>
                <a:gd name="connsiteX12" fmla="*/ 95526 w 185166"/>
                <a:gd name="connsiteY12" fmla="*/ 47369 h 198839"/>
                <a:gd name="connsiteX13" fmla="*/ 92583 w 185166"/>
                <a:gd name="connsiteY13" fmla="*/ 47435 h 198839"/>
                <a:gd name="connsiteX14" fmla="*/ 56579 w 185166"/>
                <a:gd name="connsiteY14" fmla="*/ 80677 h 1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166" h="198839">
                  <a:moveTo>
                    <a:pt x="93250" y="198787"/>
                  </a:moveTo>
                  <a:cubicBezTo>
                    <a:pt x="39053" y="198787"/>
                    <a:pt x="0" y="160687"/>
                    <a:pt x="0" y="99441"/>
                  </a:cubicBezTo>
                  <a:cubicBezTo>
                    <a:pt x="0" y="38195"/>
                    <a:pt x="38100" y="0"/>
                    <a:pt x="93250" y="0"/>
                  </a:cubicBezTo>
                  <a:cubicBezTo>
                    <a:pt x="148400" y="0"/>
                    <a:pt x="185166" y="37433"/>
                    <a:pt x="185166" y="96298"/>
                  </a:cubicBezTo>
                  <a:cubicBezTo>
                    <a:pt x="185166" y="102090"/>
                    <a:pt x="184852" y="107877"/>
                    <a:pt x="184214" y="113633"/>
                  </a:cubicBezTo>
                  <a:lnTo>
                    <a:pt x="56198" y="113633"/>
                  </a:lnTo>
                  <a:cubicBezTo>
                    <a:pt x="58198" y="138875"/>
                    <a:pt x="73057" y="150686"/>
                    <a:pt x="91250" y="150686"/>
                  </a:cubicBezTo>
                  <a:cubicBezTo>
                    <a:pt x="104137" y="151324"/>
                    <a:pt x="115986" y="143653"/>
                    <a:pt x="120682" y="131636"/>
                  </a:cubicBezTo>
                  <a:lnTo>
                    <a:pt x="180880" y="131636"/>
                  </a:lnTo>
                  <a:cubicBezTo>
                    <a:pt x="171479" y="172089"/>
                    <a:pt x="134760" y="200229"/>
                    <a:pt x="93250" y="198787"/>
                  </a:cubicBezTo>
                  <a:close/>
                  <a:moveTo>
                    <a:pt x="56579" y="80677"/>
                  </a:moveTo>
                  <a:lnTo>
                    <a:pt x="127349" y="80677"/>
                  </a:lnTo>
                  <a:cubicBezTo>
                    <a:pt x="127759" y="62691"/>
                    <a:pt x="113509" y="47778"/>
                    <a:pt x="95526" y="47369"/>
                  </a:cubicBezTo>
                  <a:cubicBezTo>
                    <a:pt x="94545" y="47346"/>
                    <a:pt x="93564" y="47368"/>
                    <a:pt x="92583" y="47435"/>
                  </a:cubicBezTo>
                  <a:cubicBezTo>
                    <a:pt x="73657" y="47190"/>
                    <a:pt x="57845" y="61791"/>
                    <a:pt x="56579" y="80677"/>
                  </a:cubicBezTo>
                  <a:close/>
                </a:path>
              </a:pathLst>
            </a:custGeom>
            <a:grp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403ECB0-37CA-48B5-933C-865AA01BF3F8}"/>
                </a:ext>
              </a:extLst>
            </p:cNvPr>
            <p:cNvSpPr/>
            <p:nvPr/>
          </p:nvSpPr>
          <p:spPr>
            <a:xfrm>
              <a:off x="2694102" y="3590342"/>
              <a:ext cx="183546" cy="195285"/>
            </a:xfrm>
            <a:custGeom>
              <a:avLst/>
              <a:gdLst>
                <a:gd name="connsiteX0" fmla="*/ 127349 w 183546"/>
                <a:gd name="connsiteY0" fmla="*/ 90320 h 195285"/>
                <a:gd name="connsiteX1" fmla="*/ 91916 w 183546"/>
                <a:gd name="connsiteY1" fmla="*/ 49458 h 195285"/>
                <a:gd name="connsiteX2" fmla="*/ 56579 w 183546"/>
                <a:gd name="connsiteY2" fmla="*/ 90320 h 195285"/>
                <a:gd name="connsiteX3" fmla="*/ 56579 w 183546"/>
                <a:gd name="connsiteY3" fmla="*/ 195095 h 195285"/>
                <a:gd name="connsiteX4" fmla="*/ 0 w 183546"/>
                <a:gd name="connsiteY4" fmla="*/ 195095 h 195285"/>
                <a:gd name="connsiteX5" fmla="*/ 0 w 183546"/>
                <a:gd name="connsiteY5" fmla="*/ 2119 h 195285"/>
                <a:gd name="connsiteX6" fmla="*/ 56579 w 183546"/>
                <a:gd name="connsiteY6" fmla="*/ 2119 h 195285"/>
                <a:gd name="connsiteX7" fmla="*/ 56579 w 183546"/>
                <a:gd name="connsiteY7" fmla="*/ 27646 h 195285"/>
                <a:gd name="connsiteX8" fmla="*/ 112395 w 183546"/>
                <a:gd name="connsiteY8" fmla="*/ 23 h 195285"/>
                <a:gd name="connsiteX9" fmla="*/ 183547 w 183546"/>
                <a:gd name="connsiteY9" fmla="*/ 82415 h 195285"/>
                <a:gd name="connsiteX10" fmla="*/ 183547 w 183546"/>
                <a:gd name="connsiteY10" fmla="*/ 195286 h 195285"/>
                <a:gd name="connsiteX11" fmla="*/ 127349 w 183546"/>
                <a:gd name="connsiteY11" fmla="*/ 195286 h 19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546" h="195285">
                  <a:moveTo>
                    <a:pt x="127349" y="90320"/>
                  </a:moveTo>
                  <a:cubicBezTo>
                    <a:pt x="127349" y="64031"/>
                    <a:pt x="113443" y="49458"/>
                    <a:pt x="91916" y="49458"/>
                  </a:cubicBezTo>
                  <a:cubicBezTo>
                    <a:pt x="70390" y="49458"/>
                    <a:pt x="56579" y="64031"/>
                    <a:pt x="56579" y="90320"/>
                  </a:cubicBezTo>
                  <a:lnTo>
                    <a:pt x="56579" y="195095"/>
                  </a:lnTo>
                  <a:lnTo>
                    <a:pt x="0" y="195095"/>
                  </a:lnTo>
                  <a:lnTo>
                    <a:pt x="0" y="2119"/>
                  </a:lnTo>
                  <a:lnTo>
                    <a:pt x="56579" y="2119"/>
                  </a:lnTo>
                  <a:lnTo>
                    <a:pt x="56579" y="27646"/>
                  </a:lnTo>
                  <a:cubicBezTo>
                    <a:pt x="69475" y="9781"/>
                    <a:pt x="90364" y="-558"/>
                    <a:pt x="112395" y="23"/>
                  </a:cubicBezTo>
                  <a:cubicBezTo>
                    <a:pt x="154972" y="23"/>
                    <a:pt x="183547" y="30503"/>
                    <a:pt x="183547" y="82415"/>
                  </a:cubicBezTo>
                  <a:lnTo>
                    <a:pt x="183547" y="195286"/>
                  </a:lnTo>
                  <a:lnTo>
                    <a:pt x="127349" y="195286"/>
                  </a:lnTo>
                  <a:close/>
                </a:path>
              </a:pathLst>
            </a:custGeom>
            <a:grpFill/>
            <a:ln w="952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232F3B54-C016-460D-8B4C-4B8E344138E8}"/>
                </a:ext>
              </a:extLst>
            </p:cNvPr>
            <p:cNvSpPr/>
            <p:nvPr/>
          </p:nvSpPr>
          <p:spPr>
            <a:xfrm>
              <a:off x="2890888" y="3545312"/>
              <a:ext cx="116395" cy="240315"/>
            </a:xfrm>
            <a:custGeom>
              <a:avLst/>
              <a:gdLst>
                <a:gd name="connsiteX0" fmla="*/ 22479 w 116395"/>
                <a:gd name="connsiteY0" fmla="*/ 96298 h 240315"/>
                <a:gd name="connsiteX1" fmla="*/ 0 w 116395"/>
                <a:gd name="connsiteY1" fmla="*/ 96298 h 240315"/>
                <a:gd name="connsiteX2" fmla="*/ 0 w 116395"/>
                <a:gd name="connsiteY2" fmla="*/ 47149 h 240315"/>
                <a:gd name="connsiteX3" fmla="*/ 22479 w 116395"/>
                <a:gd name="connsiteY3" fmla="*/ 47149 h 240315"/>
                <a:gd name="connsiteX4" fmla="*/ 22479 w 116395"/>
                <a:gd name="connsiteY4" fmla="*/ 0 h 240315"/>
                <a:gd name="connsiteX5" fmla="*/ 79058 w 116395"/>
                <a:gd name="connsiteY5" fmla="*/ 0 h 240315"/>
                <a:gd name="connsiteX6" fmla="*/ 79058 w 116395"/>
                <a:gd name="connsiteY6" fmla="*/ 47625 h 240315"/>
                <a:gd name="connsiteX7" fmla="*/ 116015 w 116395"/>
                <a:gd name="connsiteY7" fmla="*/ 47625 h 240315"/>
                <a:gd name="connsiteX8" fmla="*/ 116015 w 116395"/>
                <a:gd name="connsiteY8" fmla="*/ 96774 h 240315"/>
                <a:gd name="connsiteX9" fmla="*/ 79058 w 116395"/>
                <a:gd name="connsiteY9" fmla="*/ 96774 h 240315"/>
                <a:gd name="connsiteX10" fmla="*/ 79058 w 116395"/>
                <a:gd name="connsiteY10" fmla="*/ 174308 h 240315"/>
                <a:gd name="connsiteX11" fmla="*/ 96203 w 116395"/>
                <a:gd name="connsiteY11" fmla="*/ 190595 h 240315"/>
                <a:gd name="connsiteX12" fmla="*/ 116396 w 116395"/>
                <a:gd name="connsiteY12" fmla="*/ 190595 h 240315"/>
                <a:gd name="connsiteX13" fmla="*/ 116396 w 116395"/>
                <a:gd name="connsiteY13" fmla="*/ 240316 h 240315"/>
                <a:gd name="connsiteX14" fmla="*/ 87821 w 116395"/>
                <a:gd name="connsiteY14" fmla="*/ 240316 h 240315"/>
                <a:gd name="connsiteX15" fmla="*/ 22670 w 116395"/>
                <a:gd name="connsiteY15" fmla="*/ 173641 h 24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95" h="240315">
                  <a:moveTo>
                    <a:pt x="22479" y="96298"/>
                  </a:moveTo>
                  <a:lnTo>
                    <a:pt x="0" y="96298"/>
                  </a:lnTo>
                  <a:lnTo>
                    <a:pt x="0" y="47149"/>
                  </a:lnTo>
                  <a:lnTo>
                    <a:pt x="22479" y="47149"/>
                  </a:lnTo>
                  <a:lnTo>
                    <a:pt x="22479" y="0"/>
                  </a:lnTo>
                  <a:lnTo>
                    <a:pt x="79058" y="0"/>
                  </a:lnTo>
                  <a:lnTo>
                    <a:pt x="79058" y="47625"/>
                  </a:lnTo>
                  <a:lnTo>
                    <a:pt x="116015" y="47625"/>
                  </a:lnTo>
                  <a:lnTo>
                    <a:pt x="116015" y="96774"/>
                  </a:lnTo>
                  <a:lnTo>
                    <a:pt x="79058" y="96774"/>
                  </a:lnTo>
                  <a:lnTo>
                    <a:pt x="79058" y="174308"/>
                  </a:lnTo>
                  <a:cubicBezTo>
                    <a:pt x="79058" y="185738"/>
                    <a:pt x="83629" y="190595"/>
                    <a:pt x="96203" y="190595"/>
                  </a:cubicBezTo>
                  <a:lnTo>
                    <a:pt x="116396" y="190595"/>
                  </a:lnTo>
                  <a:lnTo>
                    <a:pt x="116396" y="240316"/>
                  </a:lnTo>
                  <a:lnTo>
                    <a:pt x="87821" y="240316"/>
                  </a:lnTo>
                  <a:cubicBezTo>
                    <a:pt x="49721" y="240316"/>
                    <a:pt x="22670" y="223361"/>
                    <a:pt x="22670" y="173641"/>
                  </a:cubicBezTo>
                  <a:close/>
                </a:path>
              </a:pathLst>
            </a:custGeom>
            <a:grpFill/>
            <a:ln w="952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4996624C-55BC-4FA4-8B9C-A11FF8AE975B}"/>
                </a:ext>
              </a:extLst>
            </p:cNvPr>
            <p:cNvSpPr/>
            <p:nvPr/>
          </p:nvSpPr>
          <p:spPr>
            <a:xfrm>
              <a:off x="3016237" y="3589604"/>
              <a:ext cx="159829" cy="198786"/>
            </a:xfrm>
            <a:custGeom>
              <a:avLst/>
              <a:gdLst>
                <a:gd name="connsiteX0" fmla="*/ 84963 w 159829"/>
                <a:gd name="connsiteY0" fmla="*/ 198787 h 198786"/>
                <a:gd name="connsiteX1" fmla="*/ 0 w 159829"/>
                <a:gd name="connsiteY1" fmla="*/ 132683 h 198786"/>
                <a:gd name="connsiteX2" fmla="*/ 55817 w 159829"/>
                <a:gd name="connsiteY2" fmla="*/ 132683 h 198786"/>
                <a:gd name="connsiteX3" fmla="*/ 84392 w 159829"/>
                <a:gd name="connsiteY3" fmla="*/ 155162 h 198786"/>
                <a:gd name="connsiteX4" fmla="*/ 106585 w 159829"/>
                <a:gd name="connsiteY4" fmla="*/ 139541 h 198786"/>
                <a:gd name="connsiteX5" fmla="*/ 6001 w 159829"/>
                <a:gd name="connsiteY5" fmla="*/ 59912 h 198786"/>
                <a:gd name="connsiteX6" fmla="*/ 81058 w 159829"/>
                <a:gd name="connsiteY6" fmla="*/ 0 h 198786"/>
                <a:gd name="connsiteX7" fmla="*/ 158782 w 159829"/>
                <a:gd name="connsiteY7" fmla="*/ 65818 h 198786"/>
                <a:gd name="connsiteX8" fmla="*/ 106585 w 159829"/>
                <a:gd name="connsiteY8" fmla="*/ 65818 h 198786"/>
                <a:gd name="connsiteX9" fmla="*/ 79438 w 159829"/>
                <a:gd name="connsiteY9" fmla="*/ 44005 h 198786"/>
                <a:gd name="connsiteX10" fmla="*/ 58960 w 159829"/>
                <a:gd name="connsiteY10" fmla="*/ 58865 h 198786"/>
                <a:gd name="connsiteX11" fmla="*/ 159829 w 159829"/>
                <a:gd name="connsiteY11" fmla="*/ 139922 h 198786"/>
                <a:gd name="connsiteX12" fmla="*/ 84963 w 159829"/>
                <a:gd name="connsiteY12" fmla="*/ 198787 h 19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829" h="198786">
                  <a:moveTo>
                    <a:pt x="84963" y="198787"/>
                  </a:moveTo>
                  <a:cubicBezTo>
                    <a:pt x="35719" y="198787"/>
                    <a:pt x="2572" y="170212"/>
                    <a:pt x="0" y="132683"/>
                  </a:cubicBezTo>
                  <a:lnTo>
                    <a:pt x="55817" y="132683"/>
                  </a:lnTo>
                  <a:cubicBezTo>
                    <a:pt x="57788" y="146616"/>
                    <a:pt x="70390" y="156525"/>
                    <a:pt x="84392" y="155162"/>
                  </a:cubicBezTo>
                  <a:cubicBezTo>
                    <a:pt x="98965" y="155162"/>
                    <a:pt x="106585" y="148209"/>
                    <a:pt x="106585" y="139541"/>
                  </a:cubicBezTo>
                  <a:cubicBezTo>
                    <a:pt x="106585" y="108395"/>
                    <a:pt x="6001" y="130873"/>
                    <a:pt x="6001" y="59912"/>
                  </a:cubicBezTo>
                  <a:cubicBezTo>
                    <a:pt x="6001" y="27051"/>
                    <a:pt x="32766" y="0"/>
                    <a:pt x="81058" y="0"/>
                  </a:cubicBezTo>
                  <a:cubicBezTo>
                    <a:pt x="129350" y="0"/>
                    <a:pt x="155162" y="27718"/>
                    <a:pt x="158782" y="65818"/>
                  </a:cubicBezTo>
                  <a:lnTo>
                    <a:pt x="106585" y="65818"/>
                  </a:lnTo>
                  <a:cubicBezTo>
                    <a:pt x="105089" y="52311"/>
                    <a:pt x="92955" y="42559"/>
                    <a:pt x="79438" y="44005"/>
                  </a:cubicBezTo>
                  <a:cubicBezTo>
                    <a:pt x="66199" y="44005"/>
                    <a:pt x="58960" y="49530"/>
                    <a:pt x="58960" y="58865"/>
                  </a:cubicBezTo>
                  <a:cubicBezTo>
                    <a:pt x="58960" y="89726"/>
                    <a:pt x="158782" y="67913"/>
                    <a:pt x="159829" y="139922"/>
                  </a:cubicBezTo>
                  <a:cubicBezTo>
                    <a:pt x="159734" y="173450"/>
                    <a:pt x="131254" y="198787"/>
                    <a:pt x="84963" y="198787"/>
                  </a:cubicBezTo>
                  <a:close/>
                </a:path>
              </a:pathLst>
            </a:custGeom>
            <a:grpFill/>
            <a:ln w="952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98C6B4B5-1377-42D9-A1FA-8867951A1E7F}"/>
                </a:ext>
              </a:extLst>
            </p:cNvPr>
            <p:cNvSpPr/>
            <p:nvPr/>
          </p:nvSpPr>
          <p:spPr>
            <a:xfrm>
              <a:off x="3193783" y="3542550"/>
              <a:ext cx="75057" cy="92773"/>
            </a:xfrm>
            <a:custGeom>
              <a:avLst/>
              <a:gdLst>
                <a:gd name="connsiteX0" fmla="*/ 0 w 75057"/>
                <a:gd name="connsiteY0" fmla="*/ 92774 h 92773"/>
                <a:gd name="connsiteX1" fmla="*/ 17240 w 75057"/>
                <a:gd name="connsiteY1" fmla="*/ 0 h 92773"/>
                <a:gd name="connsiteX2" fmla="*/ 75057 w 75057"/>
                <a:gd name="connsiteY2" fmla="*/ 0 h 92773"/>
                <a:gd name="connsiteX3" fmla="*/ 38005 w 75057"/>
                <a:gd name="connsiteY3" fmla="*/ 92774 h 92773"/>
              </a:gdLst>
              <a:ahLst/>
              <a:cxnLst>
                <a:cxn ang="0">
                  <a:pos x="connsiteX0" y="connsiteY0"/>
                </a:cxn>
                <a:cxn ang="0">
                  <a:pos x="connsiteX1" y="connsiteY1"/>
                </a:cxn>
                <a:cxn ang="0">
                  <a:pos x="connsiteX2" y="connsiteY2"/>
                </a:cxn>
                <a:cxn ang="0">
                  <a:pos x="connsiteX3" y="connsiteY3"/>
                </a:cxn>
              </a:cxnLst>
              <a:rect l="l" t="t" r="r" b="b"/>
              <a:pathLst>
                <a:path w="75057" h="92773">
                  <a:moveTo>
                    <a:pt x="0" y="92774"/>
                  </a:moveTo>
                  <a:lnTo>
                    <a:pt x="17240" y="0"/>
                  </a:lnTo>
                  <a:lnTo>
                    <a:pt x="75057" y="0"/>
                  </a:lnTo>
                  <a:lnTo>
                    <a:pt x="38005" y="92774"/>
                  </a:lnTo>
                  <a:close/>
                </a:path>
              </a:pathLst>
            </a:custGeom>
            <a:grpFill/>
            <a:ln w="952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B345624-4AD6-447C-BA8B-8257DAC5A8A0}"/>
                </a:ext>
              </a:extLst>
            </p:cNvPr>
            <p:cNvSpPr/>
            <p:nvPr/>
          </p:nvSpPr>
          <p:spPr>
            <a:xfrm>
              <a:off x="1767129" y="3854113"/>
              <a:ext cx="194500" cy="245459"/>
            </a:xfrm>
            <a:custGeom>
              <a:avLst/>
              <a:gdLst>
                <a:gd name="connsiteX0" fmla="*/ 0 w 194500"/>
                <a:gd name="connsiteY0" fmla="*/ 0 h 245459"/>
                <a:gd name="connsiteX1" fmla="*/ 56578 w 194500"/>
                <a:gd name="connsiteY1" fmla="*/ 0 h 245459"/>
                <a:gd name="connsiteX2" fmla="*/ 56578 w 194500"/>
                <a:gd name="connsiteY2" fmla="*/ 145447 h 245459"/>
                <a:gd name="connsiteX3" fmla="*/ 96869 w 194500"/>
                <a:gd name="connsiteY3" fmla="*/ 190786 h 245459"/>
                <a:gd name="connsiteX4" fmla="*/ 137922 w 194500"/>
                <a:gd name="connsiteY4" fmla="*/ 145447 h 245459"/>
                <a:gd name="connsiteX5" fmla="*/ 137922 w 194500"/>
                <a:gd name="connsiteY5" fmla="*/ 0 h 245459"/>
                <a:gd name="connsiteX6" fmla="*/ 194500 w 194500"/>
                <a:gd name="connsiteY6" fmla="*/ 0 h 245459"/>
                <a:gd name="connsiteX7" fmla="*/ 194500 w 194500"/>
                <a:gd name="connsiteY7" fmla="*/ 145066 h 245459"/>
                <a:gd name="connsiteX8" fmla="*/ 95917 w 194500"/>
                <a:gd name="connsiteY8" fmla="*/ 245459 h 245459"/>
                <a:gd name="connsiteX9" fmla="*/ 0 w 194500"/>
                <a:gd name="connsiteY9" fmla="*/ 145066 h 2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500" h="245459">
                  <a:moveTo>
                    <a:pt x="0" y="0"/>
                  </a:moveTo>
                  <a:lnTo>
                    <a:pt x="56578" y="0"/>
                  </a:lnTo>
                  <a:lnTo>
                    <a:pt x="56578" y="145447"/>
                  </a:lnTo>
                  <a:cubicBezTo>
                    <a:pt x="56578" y="174022"/>
                    <a:pt x="70104" y="190786"/>
                    <a:pt x="96869" y="190786"/>
                  </a:cubicBezTo>
                  <a:cubicBezTo>
                    <a:pt x="123634" y="190786"/>
                    <a:pt x="137922" y="174212"/>
                    <a:pt x="137922" y="145447"/>
                  </a:cubicBezTo>
                  <a:lnTo>
                    <a:pt x="137922" y="0"/>
                  </a:lnTo>
                  <a:lnTo>
                    <a:pt x="194500" y="0"/>
                  </a:lnTo>
                  <a:lnTo>
                    <a:pt x="194500" y="145066"/>
                  </a:lnTo>
                  <a:cubicBezTo>
                    <a:pt x="194500" y="211741"/>
                    <a:pt x="149542" y="245459"/>
                    <a:pt x="95917" y="245459"/>
                  </a:cubicBezTo>
                  <a:cubicBezTo>
                    <a:pt x="42291" y="245459"/>
                    <a:pt x="0" y="212217"/>
                    <a:pt x="0" y="145066"/>
                  </a:cubicBezTo>
                  <a:close/>
                </a:path>
              </a:pathLst>
            </a:custGeom>
            <a:grpFill/>
            <a:ln w="952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3074B3D5-A16B-41A9-892D-62785E6B726C}"/>
                </a:ext>
              </a:extLst>
            </p:cNvPr>
            <p:cNvSpPr/>
            <p:nvPr/>
          </p:nvSpPr>
          <p:spPr>
            <a:xfrm>
              <a:off x="1988680" y="3901714"/>
              <a:ext cx="183546" cy="195476"/>
            </a:xfrm>
            <a:custGeom>
              <a:avLst/>
              <a:gdLst>
                <a:gd name="connsiteX0" fmla="*/ 126968 w 183546"/>
                <a:gd name="connsiteY0" fmla="*/ 90607 h 195476"/>
                <a:gd name="connsiteX1" fmla="*/ 91631 w 183546"/>
                <a:gd name="connsiteY1" fmla="*/ 49744 h 195476"/>
                <a:gd name="connsiteX2" fmla="*/ 56198 w 183546"/>
                <a:gd name="connsiteY2" fmla="*/ 90607 h 195476"/>
                <a:gd name="connsiteX3" fmla="*/ 56198 w 183546"/>
                <a:gd name="connsiteY3" fmla="*/ 195382 h 195476"/>
                <a:gd name="connsiteX4" fmla="*/ 0 w 183546"/>
                <a:gd name="connsiteY4" fmla="*/ 195382 h 195476"/>
                <a:gd name="connsiteX5" fmla="*/ 0 w 183546"/>
                <a:gd name="connsiteY5" fmla="*/ 2310 h 195476"/>
                <a:gd name="connsiteX6" fmla="*/ 56579 w 183546"/>
                <a:gd name="connsiteY6" fmla="*/ 2310 h 195476"/>
                <a:gd name="connsiteX7" fmla="*/ 56579 w 183546"/>
                <a:gd name="connsiteY7" fmla="*/ 27742 h 195476"/>
                <a:gd name="connsiteX8" fmla="*/ 112490 w 183546"/>
                <a:gd name="connsiteY8" fmla="*/ 24 h 195476"/>
                <a:gd name="connsiteX9" fmla="*/ 183547 w 183546"/>
                <a:gd name="connsiteY9" fmla="*/ 82415 h 195476"/>
                <a:gd name="connsiteX10" fmla="*/ 183547 w 183546"/>
                <a:gd name="connsiteY10" fmla="*/ 195477 h 195476"/>
                <a:gd name="connsiteX11" fmla="*/ 126968 w 183546"/>
                <a:gd name="connsiteY11" fmla="*/ 195477 h 1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546" h="195476">
                  <a:moveTo>
                    <a:pt x="126968" y="90607"/>
                  </a:moveTo>
                  <a:cubicBezTo>
                    <a:pt x="126968" y="64223"/>
                    <a:pt x="113062" y="49744"/>
                    <a:pt x="91631" y="49744"/>
                  </a:cubicBezTo>
                  <a:cubicBezTo>
                    <a:pt x="70199" y="49744"/>
                    <a:pt x="56198" y="64223"/>
                    <a:pt x="56198" y="90607"/>
                  </a:cubicBezTo>
                  <a:lnTo>
                    <a:pt x="56198" y="195382"/>
                  </a:lnTo>
                  <a:lnTo>
                    <a:pt x="0" y="195382"/>
                  </a:lnTo>
                  <a:lnTo>
                    <a:pt x="0" y="2310"/>
                  </a:lnTo>
                  <a:lnTo>
                    <a:pt x="56579" y="2310"/>
                  </a:lnTo>
                  <a:lnTo>
                    <a:pt x="56579" y="27742"/>
                  </a:lnTo>
                  <a:cubicBezTo>
                    <a:pt x="69475" y="9813"/>
                    <a:pt x="90412" y="-568"/>
                    <a:pt x="112490" y="24"/>
                  </a:cubicBezTo>
                  <a:cubicBezTo>
                    <a:pt x="155162" y="24"/>
                    <a:pt x="183547" y="30504"/>
                    <a:pt x="183547" y="82415"/>
                  </a:cubicBezTo>
                  <a:lnTo>
                    <a:pt x="183547" y="195477"/>
                  </a:lnTo>
                  <a:lnTo>
                    <a:pt x="126968" y="195477"/>
                  </a:lnTo>
                  <a:close/>
                </a:path>
              </a:pathLst>
            </a:custGeom>
            <a:grp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07137E9E-5AD8-48E5-BCC8-0A87BB20796D}"/>
                </a:ext>
              </a:extLst>
            </p:cNvPr>
            <p:cNvSpPr/>
            <p:nvPr/>
          </p:nvSpPr>
          <p:spPr>
            <a:xfrm>
              <a:off x="2193709" y="3816679"/>
              <a:ext cx="67249" cy="280511"/>
            </a:xfrm>
            <a:custGeom>
              <a:avLst/>
              <a:gdLst>
                <a:gd name="connsiteX0" fmla="*/ 44 w 67249"/>
                <a:gd name="connsiteY0" fmla="*/ 35338 h 280511"/>
                <a:gd name="connsiteX1" fmla="*/ 31905 w 67249"/>
                <a:gd name="connsiteY1" fmla="*/ 45 h 280511"/>
                <a:gd name="connsiteX2" fmla="*/ 67205 w 67249"/>
                <a:gd name="connsiteY2" fmla="*/ 31910 h 280511"/>
                <a:gd name="connsiteX3" fmla="*/ 35334 w 67249"/>
                <a:gd name="connsiteY3" fmla="*/ 67203 h 280511"/>
                <a:gd name="connsiteX4" fmla="*/ 33763 w 67249"/>
                <a:gd name="connsiteY4" fmla="*/ 67247 h 280511"/>
                <a:gd name="connsiteX5" fmla="*/ 92 w 67249"/>
                <a:gd name="connsiteY5" fmla="*/ 37200 h 280511"/>
                <a:gd name="connsiteX6" fmla="*/ 44 w 67249"/>
                <a:gd name="connsiteY6" fmla="*/ 35338 h 280511"/>
                <a:gd name="connsiteX7" fmla="*/ 5283 w 67249"/>
                <a:gd name="connsiteY7" fmla="*/ 87345 h 280511"/>
                <a:gd name="connsiteX8" fmla="*/ 61862 w 67249"/>
                <a:gd name="connsiteY8" fmla="*/ 87345 h 280511"/>
                <a:gd name="connsiteX9" fmla="*/ 61862 w 67249"/>
                <a:gd name="connsiteY9" fmla="*/ 280512 h 280511"/>
                <a:gd name="connsiteX10" fmla="*/ 5283 w 67249"/>
                <a:gd name="connsiteY10" fmla="*/ 280512 h 28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249" h="280511">
                  <a:moveTo>
                    <a:pt x="44" y="35338"/>
                  </a:moveTo>
                  <a:cubicBezTo>
                    <a:pt x="-899" y="16793"/>
                    <a:pt x="13360" y="991"/>
                    <a:pt x="31905" y="45"/>
                  </a:cubicBezTo>
                  <a:cubicBezTo>
                    <a:pt x="50451" y="-902"/>
                    <a:pt x="66253" y="13364"/>
                    <a:pt x="67205" y="31910"/>
                  </a:cubicBezTo>
                  <a:cubicBezTo>
                    <a:pt x="68148" y="50456"/>
                    <a:pt x="53880" y="66257"/>
                    <a:pt x="35334" y="67203"/>
                  </a:cubicBezTo>
                  <a:cubicBezTo>
                    <a:pt x="34810" y="67231"/>
                    <a:pt x="34287" y="67245"/>
                    <a:pt x="33763" y="67247"/>
                  </a:cubicBezTo>
                  <a:cubicBezTo>
                    <a:pt x="16170" y="68246"/>
                    <a:pt x="1092" y="54794"/>
                    <a:pt x="92" y="37200"/>
                  </a:cubicBezTo>
                  <a:cubicBezTo>
                    <a:pt x="63" y="36580"/>
                    <a:pt x="44" y="35959"/>
                    <a:pt x="44" y="35338"/>
                  </a:cubicBezTo>
                  <a:close/>
                  <a:moveTo>
                    <a:pt x="5283" y="87345"/>
                  </a:moveTo>
                  <a:lnTo>
                    <a:pt x="61862" y="87345"/>
                  </a:lnTo>
                  <a:lnTo>
                    <a:pt x="61862" y="280512"/>
                  </a:lnTo>
                  <a:lnTo>
                    <a:pt x="5283" y="280512"/>
                  </a:lnTo>
                  <a:close/>
                </a:path>
              </a:pathLst>
            </a:custGeom>
            <a:grp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39555667-66FF-4744-B293-77F906E8E8F8}"/>
                </a:ext>
              </a:extLst>
            </p:cNvPr>
            <p:cNvSpPr/>
            <p:nvPr/>
          </p:nvSpPr>
          <p:spPr>
            <a:xfrm>
              <a:off x="2272811" y="3900881"/>
              <a:ext cx="191738" cy="199072"/>
            </a:xfrm>
            <a:custGeom>
              <a:avLst/>
              <a:gdLst>
                <a:gd name="connsiteX0" fmla="*/ 95250 w 191738"/>
                <a:gd name="connsiteY0" fmla="*/ 199073 h 199072"/>
                <a:gd name="connsiteX1" fmla="*/ 0 w 191738"/>
                <a:gd name="connsiteY1" fmla="*/ 99727 h 199072"/>
                <a:gd name="connsiteX2" fmla="*/ 95917 w 191738"/>
                <a:gd name="connsiteY2" fmla="*/ 0 h 199072"/>
                <a:gd name="connsiteX3" fmla="*/ 191738 w 191738"/>
                <a:gd name="connsiteY3" fmla="*/ 99346 h 199072"/>
                <a:gd name="connsiteX4" fmla="*/ 95250 w 191738"/>
                <a:gd name="connsiteY4" fmla="*/ 199073 h 199072"/>
                <a:gd name="connsiteX5" fmla="*/ 95250 w 191738"/>
                <a:gd name="connsiteY5" fmla="*/ 147828 h 199072"/>
                <a:gd name="connsiteX6" fmla="*/ 134207 w 191738"/>
                <a:gd name="connsiteY6" fmla="*/ 99727 h 199072"/>
                <a:gd name="connsiteX7" fmla="*/ 96107 w 191738"/>
                <a:gd name="connsiteY7" fmla="*/ 52102 h 199072"/>
                <a:gd name="connsiteX8" fmla="*/ 58007 w 191738"/>
                <a:gd name="connsiteY8" fmla="*/ 99727 h 199072"/>
                <a:gd name="connsiteX9" fmla="*/ 95250 w 191738"/>
                <a:gd name="connsiteY9" fmla="*/ 147828 h 1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738" h="199072">
                  <a:moveTo>
                    <a:pt x="95250" y="199073"/>
                  </a:moveTo>
                  <a:cubicBezTo>
                    <a:pt x="40958" y="199073"/>
                    <a:pt x="0" y="160973"/>
                    <a:pt x="0" y="99727"/>
                  </a:cubicBezTo>
                  <a:cubicBezTo>
                    <a:pt x="0" y="38481"/>
                    <a:pt x="42005" y="0"/>
                    <a:pt x="95917" y="0"/>
                  </a:cubicBezTo>
                  <a:cubicBezTo>
                    <a:pt x="149828" y="0"/>
                    <a:pt x="191738" y="38100"/>
                    <a:pt x="191738" y="99346"/>
                  </a:cubicBezTo>
                  <a:cubicBezTo>
                    <a:pt x="191738" y="160592"/>
                    <a:pt x="149447" y="199073"/>
                    <a:pt x="95250" y="199073"/>
                  </a:cubicBezTo>
                  <a:close/>
                  <a:moveTo>
                    <a:pt x="95250" y="147828"/>
                  </a:moveTo>
                  <a:cubicBezTo>
                    <a:pt x="115348" y="147828"/>
                    <a:pt x="134207" y="132207"/>
                    <a:pt x="134207" y="99727"/>
                  </a:cubicBezTo>
                  <a:cubicBezTo>
                    <a:pt x="134207" y="67247"/>
                    <a:pt x="115729" y="52102"/>
                    <a:pt x="96107" y="52102"/>
                  </a:cubicBezTo>
                  <a:cubicBezTo>
                    <a:pt x="76486" y="52102"/>
                    <a:pt x="58007" y="67247"/>
                    <a:pt x="58007" y="99727"/>
                  </a:cubicBezTo>
                  <a:cubicBezTo>
                    <a:pt x="58007" y="132207"/>
                    <a:pt x="74676" y="147828"/>
                    <a:pt x="95250" y="147828"/>
                  </a:cubicBezTo>
                  <a:close/>
                </a:path>
              </a:pathLst>
            </a:custGeom>
            <a:grp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45A5B246-06B6-4032-ADDB-C4F5BB83F9F9}"/>
                </a:ext>
              </a:extLst>
            </p:cNvPr>
            <p:cNvSpPr/>
            <p:nvPr/>
          </p:nvSpPr>
          <p:spPr>
            <a:xfrm>
              <a:off x="2482075" y="3901714"/>
              <a:ext cx="183546" cy="195476"/>
            </a:xfrm>
            <a:custGeom>
              <a:avLst/>
              <a:gdLst>
                <a:gd name="connsiteX0" fmla="*/ 127349 w 183546"/>
                <a:gd name="connsiteY0" fmla="*/ 90607 h 195476"/>
                <a:gd name="connsiteX1" fmla="*/ 92012 w 183546"/>
                <a:gd name="connsiteY1" fmla="*/ 49744 h 195476"/>
                <a:gd name="connsiteX2" fmla="*/ 56579 w 183546"/>
                <a:gd name="connsiteY2" fmla="*/ 90607 h 195476"/>
                <a:gd name="connsiteX3" fmla="*/ 56579 w 183546"/>
                <a:gd name="connsiteY3" fmla="*/ 195382 h 195476"/>
                <a:gd name="connsiteX4" fmla="*/ 0 w 183546"/>
                <a:gd name="connsiteY4" fmla="*/ 195382 h 195476"/>
                <a:gd name="connsiteX5" fmla="*/ 0 w 183546"/>
                <a:gd name="connsiteY5" fmla="*/ 2310 h 195476"/>
                <a:gd name="connsiteX6" fmla="*/ 56579 w 183546"/>
                <a:gd name="connsiteY6" fmla="*/ 2310 h 195476"/>
                <a:gd name="connsiteX7" fmla="*/ 56579 w 183546"/>
                <a:gd name="connsiteY7" fmla="*/ 27742 h 195476"/>
                <a:gd name="connsiteX8" fmla="*/ 112490 w 183546"/>
                <a:gd name="connsiteY8" fmla="*/ 24 h 195476"/>
                <a:gd name="connsiteX9" fmla="*/ 183547 w 183546"/>
                <a:gd name="connsiteY9" fmla="*/ 82415 h 195476"/>
                <a:gd name="connsiteX10" fmla="*/ 183547 w 183546"/>
                <a:gd name="connsiteY10" fmla="*/ 195477 h 195476"/>
                <a:gd name="connsiteX11" fmla="*/ 127349 w 183546"/>
                <a:gd name="connsiteY11" fmla="*/ 195477 h 1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546" h="195476">
                  <a:moveTo>
                    <a:pt x="127349" y="90607"/>
                  </a:moveTo>
                  <a:cubicBezTo>
                    <a:pt x="127349" y="64223"/>
                    <a:pt x="113443" y="49744"/>
                    <a:pt x="92012" y="49744"/>
                  </a:cubicBezTo>
                  <a:cubicBezTo>
                    <a:pt x="70580" y="49744"/>
                    <a:pt x="56579" y="64223"/>
                    <a:pt x="56579" y="90607"/>
                  </a:cubicBezTo>
                  <a:lnTo>
                    <a:pt x="56579" y="195382"/>
                  </a:lnTo>
                  <a:lnTo>
                    <a:pt x="0" y="195382"/>
                  </a:lnTo>
                  <a:lnTo>
                    <a:pt x="0" y="2310"/>
                  </a:lnTo>
                  <a:lnTo>
                    <a:pt x="56579" y="2310"/>
                  </a:lnTo>
                  <a:lnTo>
                    <a:pt x="56579" y="27742"/>
                  </a:lnTo>
                  <a:cubicBezTo>
                    <a:pt x="69475" y="9813"/>
                    <a:pt x="90411" y="-568"/>
                    <a:pt x="112490" y="24"/>
                  </a:cubicBezTo>
                  <a:cubicBezTo>
                    <a:pt x="155162" y="24"/>
                    <a:pt x="183547" y="30504"/>
                    <a:pt x="183547" y="82415"/>
                  </a:cubicBezTo>
                  <a:lnTo>
                    <a:pt x="183547" y="195477"/>
                  </a:lnTo>
                  <a:lnTo>
                    <a:pt x="127349" y="195477"/>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48379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8E49F1-19CD-464F-A268-EF6478FBFD55}"/>
              </a:ext>
            </a:extLst>
          </p:cNvPr>
          <p:cNvSpPr/>
          <p:nvPr userDrawn="1"/>
        </p:nvSpPr>
        <p:spPr>
          <a:xfrm>
            <a:off x="0" y="0"/>
            <a:ext cx="9144000" cy="5143500"/>
          </a:xfrm>
          <a:prstGeom prst="rect">
            <a:avLst/>
          </a:prstGeom>
          <a:solidFill>
            <a:srgbClr val="147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4AF01E1-AEA9-2F48-88B5-407FFAEFB4E4}"/>
              </a:ext>
            </a:extLst>
          </p:cNvPr>
          <p:cNvPicPr>
            <a:picLocks noChangeAspect="1"/>
          </p:cNvPicPr>
          <p:nvPr userDrawn="1"/>
        </p:nvPicPr>
        <p:blipFill>
          <a:blip r:embed="rId2"/>
          <a:stretch>
            <a:fillRect/>
          </a:stretch>
        </p:blipFill>
        <p:spPr>
          <a:xfrm>
            <a:off x="2602706" y="0"/>
            <a:ext cx="3938588" cy="5143500"/>
          </a:xfrm>
          <a:prstGeom prst="rect">
            <a:avLst/>
          </a:prstGeom>
        </p:spPr>
      </p:pic>
      <p:sp>
        <p:nvSpPr>
          <p:cNvPr id="8" name="TextBox 7">
            <a:extLst>
              <a:ext uri="{FF2B5EF4-FFF2-40B4-BE49-F238E27FC236}">
                <a16:creationId xmlns:a16="http://schemas.microsoft.com/office/drawing/2014/main" id="{44D7E783-006C-6B4A-B09B-FC3BBD3E2ED1}"/>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C5E3D7"/>
                </a:solidFill>
                <a:latin typeface="Poppins Medium" panose="00000600000000000000" pitchFamily="2" charset="0"/>
                <a:cs typeface="Poppins Medium" panose="00000600000000000000" pitchFamily="2" charset="0"/>
              </a:rPr>
              <a:t>uclansu.co.uk</a:t>
            </a:r>
          </a:p>
        </p:txBody>
      </p:sp>
    </p:spTree>
    <p:extLst>
      <p:ext uri="{BB962C8B-B14F-4D97-AF65-F5344CB8AC3E}">
        <p14:creationId xmlns:p14="http://schemas.microsoft.com/office/powerpoint/2010/main" val="295867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35AA4F-AB88-4773-B51A-6CDCC3AC1882}"/>
              </a:ext>
            </a:extLst>
          </p:cNvPr>
          <p:cNvSpPr/>
          <p:nvPr userDrawn="1"/>
        </p:nvSpPr>
        <p:spPr>
          <a:xfrm>
            <a:off x="0" y="0"/>
            <a:ext cx="9144000" cy="5143500"/>
          </a:xfrm>
          <a:prstGeom prst="rect">
            <a:avLst/>
          </a:prstGeom>
          <a:solidFill>
            <a:srgbClr val="147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E0DD663C-CC24-48C1-B671-53E967C67B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4655" y="0"/>
            <a:ext cx="6748463" cy="5143500"/>
          </a:xfrm>
          <a:prstGeom prst="rect">
            <a:avLst/>
          </a:prstGeom>
        </p:spPr>
      </p:pic>
      <p:sp>
        <p:nvSpPr>
          <p:cNvPr id="69" name="TextBox 68">
            <a:extLst>
              <a:ext uri="{FF2B5EF4-FFF2-40B4-BE49-F238E27FC236}">
                <a16:creationId xmlns:a16="http://schemas.microsoft.com/office/drawing/2014/main" id="{DCB867B0-9CB5-4ACE-899E-853E1837E992}"/>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C5E3D7"/>
                </a:solidFill>
                <a:latin typeface="Poppins Medium" panose="00000600000000000000" pitchFamily="2" charset="0"/>
                <a:cs typeface="Poppins Medium" panose="00000600000000000000" pitchFamily="2" charset="0"/>
              </a:rPr>
              <a:t>uclansu.co.uk</a:t>
            </a:r>
          </a:p>
        </p:txBody>
      </p:sp>
      <p:sp>
        <p:nvSpPr>
          <p:cNvPr id="6" name="Picture Placeholder 5">
            <a:extLst>
              <a:ext uri="{FF2B5EF4-FFF2-40B4-BE49-F238E27FC236}">
                <a16:creationId xmlns:a16="http://schemas.microsoft.com/office/drawing/2014/main" id="{B0ADAF41-42EC-40C0-AEBC-0AFCFFD2689C}"/>
              </a:ext>
            </a:extLst>
          </p:cNvPr>
          <p:cNvSpPr>
            <a:spLocks noGrp="1"/>
          </p:cNvSpPr>
          <p:nvPr>
            <p:ph type="pic" sz="quarter" idx="10"/>
          </p:nvPr>
        </p:nvSpPr>
        <p:spPr>
          <a:xfrm>
            <a:off x="4887974" y="707231"/>
            <a:ext cx="3805237" cy="3395663"/>
          </a:xfrm>
        </p:spPr>
        <p:txBody>
          <a:bodyPr/>
          <a:lstStyle/>
          <a:p>
            <a:endParaRPr lang="en-GB"/>
          </a:p>
        </p:txBody>
      </p:sp>
    </p:spTree>
    <p:extLst>
      <p:ext uri="{BB962C8B-B14F-4D97-AF65-F5344CB8AC3E}">
        <p14:creationId xmlns:p14="http://schemas.microsoft.com/office/powerpoint/2010/main" val="548213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7C01EA5F-F93F-462C-814D-9408B2AAF898}"/>
              </a:ext>
            </a:extLst>
          </p:cNvPr>
          <p:cNvSpPr/>
          <p:nvPr userDrawn="1"/>
        </p:nvSpPr>
        <p:spPr>
          <a:xfrm>
            <a:off x="0" y="0"/>
            <a:ext cx="9144000" cy="5143500"/>
          </a:xfrm>
          <a:prstGeom prst="rect">
            <a:avLst/>
          </a:prstGeom>
          <a:solidFill>
            <a:srgbClr val="14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TextBox 150">
            <a:extLst>
              <a:ext uri="{FF2B5EF4-FFF2-40B4-BE49-F238E27FC236}">
                <a16:creationId xmlns:a16="http://schemas.microsoft.com/office/drawing/2014/main" id="{AFCE3CE3-6BA7-4C74-BEAD-2270497B2767}"/>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EF8481"/>
                </a:solidFill>
                <a:latin typeface="Poppins Medium" panose="00000600000000000000" pitchFamily="2" charset="0"/>
                <a:cs typeface="Poppins Medium" panose="00000600000000000000" pitchFamily="2" charset="0"/>
              </a:rPr>
              <a:t>uclansu.co.uk</a:t>
            </a:r>
          </a:p>
        </p:txBody>
      </p:sp>
      <p:pic>
        <p:nvPicPr>
          <p:cNvPr id="4" name="Graphic 3">
            <a:extLst>
              <a:ext uri="{FF2B5EF4-FFF2-40B4-BE49-F238E27FC236}">
                <a16:creationId xmlns:a16="http://schemas.microsoft.com/office/drawing/2014/main" id="{129A1A26-2801-447A-92B9-4D241ECCAA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4043363"/>
          </a:xfrm>
          <a:prstGeom prst="rect">
            <a:avLst/>
          </a:prstGeom>
        </p:spPr>
      </p:pic>
      <p:sp>
        <p:nvSpPr>
          <p:cNvPr id="6" name="Picture Placeholder 5">
            <a:extLst>
              <a:ext uri="{FF2B5EF4-FFF2-40B4-BE49-F238E27FC236}">
                <a16:creationId xmlns:a16="http://schemas.microsoft.com/office/drawing/2014/main" id="{E0D6A188-7A20-4A4C-8CCF-EC1263FE4079}"/>
              </a:ext>
            </a:extLst>
          </p:cNvPr>
          <p:cNvSpPr>
            <a:spLocks noGrp="1"/>
          </p:cNvSpPr>
          <p:nvPr>
            <p:ph type="pic" sz="quarter" idx="10"/>
          </p:nvPr>
        </p:nvSpPr>
        <p:spPr>
          <a:xfrm>
            <a:off x="447674" y="890788"/>
            <a:ext cx="5500665" cy="2936034"/>
          </a:xfrm>
        </p:spPr>
        <p:txBody>
          <a:bodyPr/>
          <a:lstStyle/>
          <a:p>
            <a:endParaRPr lang="en-GB"/>
          </a:p>
        </p:txBody>
      </p:sp>
    </p:spTree>
    <p:extLst>
      <p:ext uri="{BB962C8B-B14F-4D97-AF65-F5344CB8AC3E}">
        <p14:creationId xmlns:p14="http://schemas.microsoft.com/office/powerpoint/2010/main" val="112065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s &amp;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8A68EA-96D4-4D0D-976A-1EFB10F95936}"/>
              </a:ext>
            </a:extLst>
          </p:cNvPr>
          <p:cNvSpPr/>
          <p:nvPr userDrawn="1"/>
        </p:nvSpPr>
        <p:spPr>
          <a:xfrm>
            <a:off x="0" y="0"/>
            <a:ext cx="9144000" cy="5143500"/>
          </a:xfrm>
          <a:prstGeom prst="rect">
            <a:avLst/>
          </a:prstGeom>
          <a:solidFill>
            <a:srgbClr val="14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B0B1F81D-F1B7-4976-A026-ACAE5BD470C1}"/>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EF8481"/>
                </a:solidFill>
                <a:latin typeface="Poppins Medium" panose="00000600000000000000" pitchFamily="2" charset="0"/>
                <a:cs typeface="Poppins Medium" panose="00000600000000000000" pitchFamily="2" charset="0"/>
              </a:rPr>
              <a:t>uclansu.co.uk</a:t>
            </a:r>
          </a:p>
        </p:txBody>
      </p:sp>
      <p:pic>
        <p:nvPicPr>
          <p:cNvPr id="3" name="Graphic 2">
            <a:extLst>
              <a:ext uri="{FF2B5EF4-FFF2-40B4-BE49-F238E27FC236}">
                <a16:creationId xmlns:a16="http://schemas.microsoft.com/office/drawing/2014/main" id="{8BC90011-8635-4D50-84D2-FE7D097465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8100"/>
            <a:ext cx="6256302" cy="5181600"/>
          </a:xfrm>
          <a:prstGeom prst="rect">
            <a:avLst/>
          </a:prstGeom>
        </p:spPr>
      </p:pic>
      <p:sp>
        <p:nvSpPr>
          <p:cNvPr id="6" name="Picture Placeholder 5">
            <a:extLst>
              <a:ext uri="{FF2B5EF4-FFF2-40B4-BE49-F238E27FC236}">
                <a16:creationId xmlns:a16="http://schemas.microsoft.com/office/drawing/2014/main" id="{35382A46-93DA-4379-AA1C-DF9C69985754}"/>
              </a:ext>
            </a:extLst>
          </p:cNvPr>
          <p:cNvSpPr>
            <a:spLocks noGrp="1"/>
          </p:cNvSpPr>
          <p:nvPr>
            <p:ph type="pic" sz="quarter" idx="10"/>
          </p:nvPr>
        </p:nvSpPr>
        <p:spPr>
          <a:xfrm>
            <a:off x="447818" y="648700"/>
            <a:ext cx="3886460" cy="3466100"/>
          </a:xfrm>
        </p:spPr>
        <p:txBody>
          <a:bodyPr/>
          <a:lstStyle/>
          <a:p>
            <a:endParaRPr lang="en-GB"/>
          </a:p>
        </p:txBody>
      </p:sp>
    </p:spTree>
    <p:extLst>
      <p:ext uri="{BB962C8B-B14F-4D97-AF65-F5344CB8AC3E}">
        <p14:creationId xmlns:p14="http://schemas.microsoft.com/office/powerpoint/2010/main" val="235579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ff white text &amp; Imag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03E7AB-0197-4351-9499-C32A170F42D1}"/>
              </a:ext>
            </a:extLst>
          </p:cNvPr>
          <p:cNvSpPr/>
          <p:nvPr userDrawn="1"/>
        </p:nvSpPr>
        <p:spPr>
          <a:xfrm>
            <a:off x="0" y="0"/>
            <a:ext cx="9144000" cy="5143500"/>
          </a:xfrm>
          <a:prstGeom prst="rect">
            <a:avLst/>
          </a:prstGeom>
          <a:solidFill>
            <a:srgbClr val="F4E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CBB1F92-E848-45F3-87D7-7C778C8379D3}"/>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144E61"/>
                </a:solidFill>
                <a:latin typeface="Poppins Medium" panose="00000600000000000000" pitchFamily="2" charset="0"/>
                <a:cs typeface="Poppins Medium" panose="00000600000000000000" pitchFamily="2" charset="0"/>
              </a:rPr>
              <a:t>uclansu.co.uk</a:t>
            </a:r>
          </a:p>
        </p:txBody>
      </p:sp>
      <p:pic>
        <p:nvPicPr>
          <p:cNvPr id="5" name="Graphic 4">
            <a:extLst>
              <a:ext uri="{FF2B5EF4-FFF2-40B4-BE49-F238E27FC236}">
                <a16:creationId xmlns:a16="http://schemas.microsoft.com/office/drawing/2014/main" id="{EDE0B9B0-B2E7-4E4D-AF00-BD35BBDACD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062663" cy="5143500"/>
          </a:xfrm>
          <a:prstGeom prst="rect">
            <a:avLst/>
          </a:prstGeom>
        </p:spPr>
      </p:pic>
      <p:sp>
        <p:nvSpPr>
          <p:cNvPr id="26" name="Picture Placeholder 5">
            <a:extLst>
              <a:ext uri="{FF2B5EF4-FFF2-40B4-BE49-F238E27FC236}">
                <a16:creationId xmlns:a16="http://schemas.microsoft.com/office/drawing/2014/main" id="{7F6148DD-57F6-4200-A6E9-8BBD7A9F3B1F}"/>
              </a:ext>
            </a:extLst>
          </p:cNvPr>
          <p:cNvSpPr>
            <a:spLocks noGrp="1"/>
          </p:cNvSpPr>
          <p:nvPr>
            <p:ph type="pic" sz="quarter" idx="10"/>
          </p:nvPr>
        </p:nvSpPr>
        <p:spPr>
          <a:xfrm>
            <a:off x="447818" y="648700"/>
            <a:ext cx="3886460" cy="3466100"/>
          </a:xfrm>
        </p:spPr>
        <p:txBody>
          <a:bodyPr/>
          <a:lstStyle/>
          <a:p>
            <a:endParaRPr lang="en-GB"/>
          </a:p>
        </p:txBody>
      </p:sp>
    </p:spTree>
    <p:extLst>
      <p:ext uri="{BB962C8B-B14F-4D97-AF65-F5344CB8AC3E}">
        <p14:creationId xmlns:p14="http://schemas.microsoft.com/office/powerpoint/2010/main" val="1165404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hort Tex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03E7AB-0197-4351-9499-C32A170F42D1}"/>
              </a:ext>
            </a:extLst>
          </p:cNvPr>
          <p:cNvSpPr/>
          <p:nvPr userDrawn="1"/>
        </p:nvSpPr>
        <p:spPr>
          <a:xfrm>
            <a:off x="0" y="0"/>
            <a:ext cx="9144000" cy="5143500"/>
          </a:xfrm>
          <a:prstGeom prst="rect">
            <a:avLst/>
          </a:prstGeom>
          <a:solidFill>
            <a:srgbClr val="CB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4CC22D0-C621-45DD-9648-D58F9487FD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1095" y="347362"/>
            <a:ext cx="5950959" cy="4800897"/>
          </a:xfrm>
          <a:prstGeom prst="rect">
            <a:avLst/>
          </a:prstGeom>
        </p:spPr>
      </p:pic>
      <p:sp>
        <p:nvSpPr>
          <p:cNvPr id="24" name="TextBox 23">
            <a:extLst>
              <a:ext uri="{FF2B5EF4-FFF2-40B4-BE49-F238E27FC236}">
                <a16:creationId xmlns:a16="http://schemas.microsoft.com/office/drawing/2014/main" id="{ECBB1F92-E848-45F3-87D7-7C778C8379D3}"/>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F6DCBF"/>
                </a:solidFill>
                <a:latin typeface="Poppins Medium" panose="00000600000000000000" pitchFamily="2" charset="0"/>
                <a:cs typeface="Poppins Medium" panose="00000600000000000000" pitchFamily="2" charset="0"/>
              </a:rPr>
              <a:t>uclansu.co.uk</a:t>
            </a:r>
          </a:p>
        </p:txBody>
      </p:sp>
    </p:spTree>
    <p:extLst>
      <p:ext uri="{BB962C8B-B14F-4D97-AF65-F5344CB8AC3E}">
        <p14:creationId xmlns:p14="http://schemas.microsoft.com/office/powerpoint/2010/main" val="3705027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ng Tex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03E7AB-0197-4351-9499-C32A170F42D1}"/>
              </a:ext>
            </a:extLst>
          </p:cNvPr>
          <p:cNvSpPr/>
          <p:nvPr userDrawn="1"/>
        </p:nvSpPr>
        <p:spPr>
          <a:xfrm>
            <a:off x="0" y="0"/>
            <a:ext cx="9144000" cy="5143500"/>
          </a:xfrm>
          <a:prstGeom prst="rect">
            <a:avLst/>
          </a:prstGeom>
          <a:solidFill>
            <a:srgbClr val="147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04BC61C-5C68-9349-893B-6DB03CFC062A}"/>
              </a:ext>
            </a:extLst>
          </p:cNvPr>
          <p:cNvPicPr>
            <a:picLocks noChangeAspect="1"/>
          </p:cNvPicPr>
          <p:nvPr userDrawn="1"/>
        </p:nvPicPr>
        <p:blipFill>
          <a:blip r:embed="rId2"/>
          <a:stretch>
            <a:fillRect/>
          </a:stretch>
        </p:blipFill>
        <p:spPr>
          <a:xfrm>
            <a:off x="0" y="0"/>
            <a:ext cx="9144000" cy="4805363"/>
          </a:xfrm>
          <a:prstGeom prst="rect">
            <a:avLst/>
          </a:prstGeom>
        </p:spPr>
      </p:pic>
      <p:sp>
        <p:nvSpPr>
          <p:cNvPr id="24" name="TextBox 23">
            <a:extLst>
              <a:ext uri="{FF2B5EF4-FFF2-40B4-BE49-F238E27FC236}">
                <a16:creationId xmlns:a16="http://schemas.microsoft.com/office/drawing/2014/main" id="{ECBB1F92-E848-45F3-87D7-7C778C8379D3}"/>
              </a:ext>
            </a:extLst>
          </p:cNvPr>
          <p:cNvSpPr txBox="1"/>
          <p:nvPr userDrawn="1"/>
        </p:nvSpPr>
        <p:spPr>
          <a:xfrm>
            <a:off x="7634308" y="4530960"/>
            <a:ext cx="1283239" cy="261610"/>
          </a:xfrm>
          <a:prstGeom prst="rect">
            <a:avLst/>
          </a:prstGeom>
          <a:noFill/>
        </p:spPr>
        <p:txBody>
          <a:bodyPr wrap="square" rtlCol="0">
            <a:spAutoFit/>
          </a:bodyPr>
          <a:lstStyle/>
          <a:p>
            <a:pPr algn="l"/>
            <a:r>
              <a:rPr lang="en-GB" sz="1100">
                <a:solidFill>
                  <a:srgbClr val="C5E3D7"/>
                </a:solidFill>
                <a:latin typeface="Poppins Medium" panose="00000600000000000000" pitchFamily="2" charset="0"/>
                <a:cs typeface="Poppins Medium" panose="00000600000000000000" pitchFamily="2" charset="0"/>
              </a:rPr>
              <a:t>uclansu.co.uk</a:t>
            </a:r>
          </a:p>
        </p:txBody>
      </p:sp>
    </p:spTree>
    <p:extLst>
      <p:ext uri="{BB962C8B-B14F-4D97-AF65-F5344CB8AC3E}">
        <p14:creationId xmlns:p14="http://schemas.microsoft.com/office/powerpoint/2010/main" val="237600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61FAB2A-A7F4-5144-8618-F8C0E1403451}" type="datetimeFigureOut">
              <a:rPr lang="en-US" smtClean="0"/>
              <a:t>8/20/2024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409D11-D453-8848-BA0D-DF4A14728E5F}" type="slidenum">
              <a:rPr lang="en-US" smtClean="0"/>
              <a:t>‹#›</a:t>
            </a:fld>
            <a:endParaRPr lang="en-US"/>
          </a:p>
        </p:txBody>
      </p:sp>
    </p:spTree>
    <p:extLst>
      <p:ext uri="{BB962C8B-B14F-4D97-AF65-F5344CB8AC3E}">
        <p14:creationId xmlns:p14="http://schemas.microsoft.com/office/powerpoint/2010/main" val="1536531855"/>
      </p:ext>
    </p:extLst>
  </p:cSld>
  <p:clrMap bg1="lt1" tx1="dk1" bg2="lt2" tx2="dk2" accent1="accent1" accent2="accent2" accent3="accent3" accent4="accent4" accent5="accent5" accent6="accent6" hlink="hlink" folHlink="folHlink"/>
  <p:sldLayoutIdLst>
    <p:sldLayoutId id="2147483732" r:id="rId1"/>
    <p:sldLayoutId id="2147483697" r:id="rId2"/>
    <p:sldLayoutId id="2147483731" r:id="rId3"/>
    <p:sldLayoutId id="2147483695" r:id="rId4"/>
    <p:sldLayoutId id="2147483696" r:id="rId5"/>
    <p:sldLayoutId id="2147483716" r:id="rId6"/>
    <p:sldLayoutId id="2147483733" r:id="rId7"/>
    <p:sldLayoutId id="2147483729" r:id="rId8"/>
    <p:sldLayoutId id="2147483730" r:id="rId9"/>
    <p:sldLayoutId id="2147483727" r:id="rId10"/>
    <p:sldLayoutId id="2147483728" r:id="rId11"/>
    <p:sldLayoutId id="2147483724" r:id="rId12"/>
    <p:sldLayoutId id="2147483734" r:id="rId13"/>
    <p:sldLayoutId id="2147483710" r:id="rId14"/>
    <p:sldLayoutId id="2147483692" r:id="rId15"/>
    <p:sldLayoutId id="2147483723"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3.png"/><Relationship Id="rId5" Type="http://schemas.openxmlformats.org/officeDocument/2006/relationships/hyperlink" Target="https://www.mentimeter.com/"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notesSlide" Target="../notesSlides/notesSlide11.xml"/><Relationship Id="rId4"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png"/><Relationship Id="rId5" Type="http://schemas.openxmlformats.org/officeDocument/2006/relationships/hyperlink" Target="mailto:CourseReps@uclan.ac.uk"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notesSlide" Target="../notesSlides/notesSlide15.xml"/><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3.png"/><Relationship Id="rId5" Type="http://schemas.openxmlformats.org/officeDocument/2006/relationships/hyperlink" Target="mailto:CourseReps@uclan.ac.uk"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3.png"/><Relationship Id="rId5" Type="http://schemas.openxmlformats.org/officeDocument/2006/relationships/hyperlink" Target="mailto:Coursereps@uclan.ac.uk"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3.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773CBE-42AF-4671-8DAB-C08A80C04B29}"/>
              </a:ext>
            </a:extLst>
          </p:cNvPr>
          <p:cNvSpPr txBox="1"/>
          <p:nvPr/>
        </p:nvSpPr>
        <p:spPr>
          <a:xfrm>
            <a:off x="2137611" y="3703743"/>
            <a:ext cx="4868779" cy="707886"/>
          </a:xfrm>
          <a:prstGeom prst="rect">
            <a:avLst/>
          </a:prstGeom>
          <a:noFill/>
        </p:spPr>
        <p:txBody>
          <a:bodyPr wrap="square" rtlCol="0">
            <a:spAutoFit/>
          </a:bodyPr>
          <a:lstStyle/>
          <a:p>
            <a:pPr algn="ctr"/>
            <a:r>
              <a:rPr lang="en-GB" sz="2000" kern="0" spc="-50">
                <a:solidFill>
                  <a:srgbClr val="F6DCBF"/>
                </a:solidFill>
                <a:latin typeface="Poppins Medium" panose="00000600000000000000" pitchFamily="2" charset="0"/>
                <a:cs typeface="Poppins Medium" panose="00000600000000000000" pitchFamily="2" charset="0"/>
              </a:rPr>
              <a:t>Academic Rep Basics, Elections and  Training</a:t>
            </a:r>
          </a:p>
        </p:txBody>
      </p:sp>
      <p:pic>
        <p:nvPicPr>
          <p:cNvPr id="27" name="Audio 26">
            <a:hlinkClick r:id="" action="ppaction://media"/>
            <a:extLst>
              <a:ext uri="{FF2B5EF4-FFF2-40B4-BE49-F238E27FC236}">
                <a16:creationId xmlns:a16="http://schemas.microsoft.com/office/drawing/2014/main" id="{BD97D830-6AA9-0EFA-3FA1-B46BE30A47F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49538014"/>
      </p:ext>
    </p:extLst>
  </p:cSld>
  <p:clrMapOvr>
    <a:masterClrMapping/>
  </p:clrMapOvr>
  <mc:AlternateContent xmlns:mc="http://schemas.openxmlformats.org/markup-compatibility/2006" xmlns:p14="http://schemas.microsoft.com/office/powerpoint/2010/main">
    <mc:Choice Requires="p14">
      <p:transition spd="slow" p14:dur="2000" advTm="30915"/>
    </mc:Choice>
    <mc:Fallback xmlns="">
      <p:transition spd="slow" advTm="30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93431D-7F4B-524B-8143-EC6FE129C44A}"/>
              </a:ext>
            </a:extLst>
          </p:cNvPr>
          <p:cNvSpPr txBox="1"/>
          <p:nvPr/>
        </p:nvSpPr>
        <p:spPr>
          <a:xfrm>
            <a:off x="1495010" y="0"/>
            <a:ext cx="6153979" cy="558230"/>
          </a:xfrm>
          <a:prstGeom prst="rect">
            <a:avLst/>
          </a:prstGeom>
          <a:noFill/>
        </p:spPr>
        <p:txBody>
          <a:bodyPr wrap="square" rtlCol="0">
            <a:spAutoFit/>
          </a:bodyPr>
          <a:lstStyle/>
          <a:p>
            <a:pPr algn="ctr">
              <a:lnSpc>
                <a:spcPts val="3500"/>
              </a:lnSpc>
            </a:pPr>
            <a:r>
              <a:rPr lang="en-GB" sz="3600" kern="0" spc="-50">
                <a:solidFill>
                  <a:srgbClr val="C5E3D7"/>
                </a:solidFill>
                <a:latin typeface="Poppins Bold" panose="00000800000000000000" pitchFamily="2" charset="0"/>
                <a:cs typeface="Poppins Bold" panose="00000800000000000000" pitchFamily="2" charset="0"/>
              </a:rPr>
              <a:t>In person election</a:t>
            </a:r>
          </a:p>
        </p:txBody>
      </p:sp>
      <p:sp>
        <p:nvSpPr>
          <p:cNvPr id="4" name="TextBox 3">
            <a:extLst>
              <a:ext uri="{FF2B5EF4-FFF2-40B4-BE49-F238E27FC236}">
                <a16:creationId xmlns:a16="http://schemas.microsoft.com/office/drawing/2014/main" id="{49F037E9-270F-BEA1-38B8-DA7D8385D5DD}"/>
              </a:ext>
            </a:extLst>
          </p:cNvPr>
          <p:cNvSpPr txBox="1"/>
          <p:nvPr/>
        </p:nvSpPr>
        <p:spPr>
          <a:xfrm>
            <a:off x="1680091" y="469426"/>
            <a:ext cx="6331300" cy="4710264"/>
          </a:xfrm>
          <a:prstGeom prst="rect">
            <a:avLst/>
          </a:prstGeom>
          <a:noFill/>
        </p:spPr>
        <p:txBody>
          <a:bodyPr wrap="square">
            <a:spAutoFit/>
          </a:bodyPr>
          <a:lstStyle/>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On the day of the election- double check names of those nominated (that they still want to go for the role) and if anyone else would like to stand for the role.</a:t>
            </a:r>
          </a:p>
          <a:p>
            <a:pPr>
              <a:lnSpc>
                <a:spcPct val="130000"/>
              </a:lnSpc>
            </a:pPr>
            <a:endParaRPr lang="en-GB" sz="1200" b="1">
              <a:solidFill>
                <a:srgbClr val="C5E3D7"/>
              </a:solidFill>
              <a:latin typeface="Poppins Medium" panose="00000600000000000000" pitchFamily="2" charset="0"/>
              <a:cs typeface="Poppins Medium" panose="00000600000000000000" pitchFamily="2" charset="0"/>
            </a:endParaRPr>
          </a:p>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If contested (more candidates that Course Rep positions)- allow each candidate to speak for a couple of minutes about why students should vote for them. Read out any statements submitted in advance. </a:t>
            </a:r>
          </a:p>
          <a:p>
            <a:pPr marL="171450" indent="-171450">
              <a:lnSpc>
                <a:spcPct val="130000"/>
              </a:lnSpc>
              <a:buFont typeface="Arial" panose="020B0604020202020204" pitchFamily="34" charset="0"/>
              <a:buChar char="•"/>
            </a:pPr>
            <a:endParaRPr lang="en-GB" sz="1200" b="1">
              <a:solidFill>
                <a:srgbClr val="C5E3D7"/>
              </a:solidFill>
              <a:latin typeface="Poppins Medium" panose="00000600000000000000" pitchFamily="2" charset="0"/>
              <a:cs typeface="Poppins Medium" panose="00000600000000000000" pitchFamily="2" charset="0"/>
            </a:endParaRPr>
          </a:p>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Ballots can be done on balloting sheets from the SU – each student gets one vote including candidates. Or run the election via </a:t>
            </a:r>
            <a:r>
              <a:rPr lang="en-GB" sz="1200" b="1" err="1">
                <a:solidFill>
                  <a:srgbClr val="C5E3D7"/>
                </a:solidFill>
                <a:latin typeface="Poppins Medium" panose="00000600000000000000" pitchFamily="2" charset="0"/>
                <a:cs typeface="Poppins Medium" panose="00000600000000000000" pitchFamily="2" charset="0"/>
              </a:rPr>
              <a:t>mentimeter</a:t>
            </a:r>
            <a:r>
              <a:rPr lang="en-GB" sz="1200" b="1">
                <a:solidFill>
                  <a:srgbClr val="C5E3D7"/>
                </a:solidFill>
                <a:latin typeface="Poppins Medium" panose="00000600000000000000" pitchFamily="2" charset="0"/>
                <a:cs typeface="Poppins Medium" panose="00000600000000000000" pitchFamily="2" charset="0"/>
              </a:rPr>
              <a:t>.</a:t>
            </a:r>
          </a:p>
          <a:p>
            <a:pPr marL="171450" indent="-171450">
              <a:lnSpc>
                <a:spcPct val="130000"/>
              </a:lnSpc>
              <a:buFont typeface="Arial" panose="020B0604020202020204" pitchFamily="34" charset="0"/>
              <a:buChar char="•"/>
            </a:pPr>
            <a:endParaRPr lang="en-GB" sz="1200" b="1">
              <a:solidFill>
                <a:srgbClr val="C5E3D7"/>
              </a:solidFill>
              <a:latin typeface="Poppins Medium" panose="00000600000000000000" pitchFamily="2" charset="0"/>
              <a:cs typeface="Poppins Medium" panose="00000600000000000000" pitchFamily="2" charset="0"/>
            </a:endParaRPr>
          </a:p>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Count up the votes and inform the candidates and students of who the elected Course Rep(s) is/are. Thank all the students for standing.</a:t>
            </a:r>
          </a:p>
          <a:p>
            <a:pPr marL="171450" indent="-171450">
              <a:lnSpc>
                <a:spcPct val="130000"/>
              </a:lnSpc>
              <a:buFont typeface="Arial" panose="020B0604020202020204" pitchFamily="34" charset="0"/>
              <a:buChar char="•"/>
            </a:pPr>
            <a:endParaRPr lang="en-GB" sz="1200" b="1">
              <a:solidFill>
                <a:srgbClr val="C5E3D7"/>
              </a:solidFill>
              <a:latin typeface="Poppins Medium" panose="00000600000000000000" pitchFamily="2" charset="0"/>
              <a:cs typeface="Poppins Medium" panose="00000600000000000000" pitchFamily="2" charset="0"/>
            </a:endParaRPr>
          </a:p>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If uncontested - a vote doesn’t necessarily need to occur but you should check with the group that they are happy for the candidate to take up the role.</a:t>
            </a:r>
          </a:p>
          <a:p>
            <a:pPr marL="171450" indent="-171450">
              <a:lnSpc>
                <a:spcPct val="130000"/>
              </a:lnSpc>
              <a:buFont typeface="Arial" panose="020B0604020202020204" pitchFamily="34" charset="0"/>
              <a:buChar char="•"/>
            </a:pPr>
            <a:endParaRPr lang="en-GB" sz="1200" b="1">
              <a:solidFill>
                <a:srgbClr val="C5E3D7"/>
              </a:solidFill>
              <a:latin typeface="Poppins Medium" panose="00000600000000000000" pitchFamily="2" charset="0"/>
              <a:cs typeface="Poppins Medium" panose="00000600000000000000" pitchFamily="2" charset="0"/>
            </a:endParaRPr>
          </a:p>
          <a:p>
            <a:pPr marL="171450" indent="-171450">
              <a:lnSpc>
                <a:spcPct val="130000"/>
              </a:lnSpc>
              <a:buFont typeface="Arial" panose="020B0604020202020204" pitchFamily="34" charset="0"/>
              <a:buChar char="•"/>
            </a:pPr>
            <a:r>
              <a:rPr lang="en-GB" sz="1200" b="1" err="1">
                <a:solidFill>
                  <a:srgbClr val="C5E3D7"/>
                </a:solidFill>
                <a:latin typeface="Poppins Medium" panose="00000600000000000000" pitchFamily="2" charset="0"/>
                <a:cs typeface="Poppins Medium" panose="00000600000000000000" pitchFamily="2" charset="0"/>
              </a:rPr>
              <a:t>Mentimeter</a:t>
            </a:r>
            <a:r>
              <a:rPr lang="en-GB" sz="1200" b="1">
                <a:solidFill>
                  <a:srgbClr val="C5E3D7"/>
                </a:solidFill>
                <a:latin typeface="Poppins Medium" panose="00000600000000000000" pitchFamily="2" charset="0"/>
                <a:cs typeface="Poppins Medium" panose="00000600000000000000" pitchFamily="2" charset="0"/>
              </a:rPr>
              <a:t> - </a:t>
            </a:r>
            <a:r>
              <a:rPr lang="en-GB" sz="1600">
                <a:hlinkClick r:id="rId5"/>
              </a:rPr>
              <a:t>Interactive presentation software - </a:t>
            </a:r>
            <a:r>
              <a:rPr lang="en-GB" sz="1600" err="1">
                <a:hlinkClick r:id="rId5"/>
              </a:rPr>
              <a:t>Mentimeter</a:t>
            </a:r>
            <a:endParaRPr lang="en-GB" sz="1200">
              <a:solidFill>
                <a:srgbClr val="C5E3D7"/>
              </a:solidFill>
              <a:latin typeface="Poppins" panose="00000500000000000000" pitchFamily="2" charset="0"/>
              <a:cs typeface="Poppins" panose="00000500000000000000" pitchFamily="2" charset="0"/>
            </a:endParaRPr>
          </a:p>
        </p:txBody>
      </p:sp>
      <p:pic>
        <p:nvPicPr>
          <p:cNvPr id="6" name="Audio 5">
            <a:hlinkClick r:id="" action="ppaction://media"/>
            <a:extLst>
              <a:ext uri="{FF2B5EF4-FFF2-40B4-BE49-F238E27FC236}">
                <a16:creationId xmlns:a16="http://schemas.microsoft.com/office/drawing/2014/main" id="{43488D7E-D0A2-7F32-7595-016888ED88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15360469"/>
      </p:ext>
    </p:extLst>
  </p:cSld>
  <p:clrMapOvr>
    <a:masterClrMapping/>
  </p:clrMapOvr>
  <mc:AlternateContent xmlns:mc="http://schemas.openxmlformats.org/markup-compatibility/2006" xmlns:p14="http://schemas.microsoft.com/office/powerpoint/2010/main">
    <mc:Choice Requires="p14">
      <p:transition spd="slow" p14:dur="2000" advTm="85973"/>
    </mc:Choice>
    <mc:Fallback xmlns="">
      <p:transition spd="slow" advTm="85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C19484E-0373-487A-8126-26562F86D506}"/>
              </a:ext>
            </a:extLst>
          </p:cNvPr>
          <p:cNvSpPr txBox="1"/>
          <p:nvPr/>
        </p:nvSpPr>
        <p:spPr>
          <a:xfrm>
            <a:off x="76582" y="10802"/>
            <a:ext cx="6443303" cy="1007071"/>
          </a:xfrm>
          <a:prstGeom prst="rect">
            <a:avLst/>
          </a:prstGeom>
          <a:noFill/>
        </p:spPr>
        <p:txBody>
          <a:bodyPr wrap="square" rtlCol="0">
            <a:spAutoFit/>
          </a:bodyPr>
          <a:lstStyle/>
          <a:p>
            <a:pPr algn="l">
              <a:lnSpc>
                <a:spcPts val="3500"/>
              </a:lnSpc>
            </a:pPr>
            <a:r>
              <a:rPr lang="en-GB" sz="3600" spc="-50">
                <a:solidFill>
                  <a:srgbClr val="F6DCBF"/>
                </a:solidFill>
                <a:latin typeface="Poppins Bold" panose="00000800000000000000" pitchFamily="2" charset="0"/>
                <a:cs typeface="Poppins Bold" panose="00000800000000000000" pitchFamily="2" charset="0"/>
              </a:rPr>
              <a:t>So we have elected a rep/reps – what is next?</a:t>
            </a:r>
          </a:p>
        </p:txBody>
      </p:sp>
      <p:sp>
        <p:nvSpPr>
          <p:cNvPr id="23" name="TextBox 22">
            <a:extLst>
              <a:ext uri="{FF2B5EF4-FFF2-40B4-BE49-F238E27FC236}">
                <a16:creationId xmlns:a16="http://schemas.microsoft.com/office/drawing/2014/main" id="{4FDEC989-1EF8-4357-92C9-365B88EE039B}"/>
              </a:ext>
            </a:extLst>
          </p:cNvPr>
          <p:cNvSpPr txBox="1"/>
          <p:nvPr/>
        </p:nvSpPr>
        <p:spPr>
          <a:xfrm>
            <a:off x="110242" y="2966927"/>
            <a:ext cx="3418920" cy="1670201"/>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GB" sz="1600">
                <a:solidFill>
                  <a:srgbClr val="FFCC99"/>
                </a:solidFill>
                <a:latin typeface="Poppins Medium" panose="00000600000000000000" pitchFamily="2" charset="0"/>
                <a:cs typeface="Poppins Medium" panose="00000600000000000000" pitchFamily="2" charset="0"/>
              </a:rPr>
              <a:t>We will get in touch with the successful reps to train them, give them admin access on </a:t>
            </a:r>
            <a:r>
              <a:rPr lang="en-GB" sz="1600" err="1">
                <a:solidFill>
                  <a:srgbClr val="FFCC99"/>
                </a:solidFill>
                <a:latin typeface="Poppins Medium" panose="00000600000000000000" pitchFamily="2" charset="0"/>
                <a:cs typeface="Poppins Medium" panose="00000600000000000000" pitchFamily="2" charset="0"/>
              </a:rPr>
              <a:t>Unitu</a:t>
            </a:r>
            <a:r>
              <a:rPr lang="en-GB" sz="1600">
                <a:solidFill>
                  <a:srgbClr val="FFCC99"/>
                </a:solidFill>
                <a:latin typeface="Poppins Medium" panose="00000600000000000000" pitchFamily="2" charset="0"/>
                <a:cs typeface="Poppins Medium" panose="00000600000000000000" pitchFamily="2" charset="0"/>
              </a:rPr>
              <a:t> and add them to a huge support network</a:t>
            </a:r>
          </a:p>
        </p:txBody>
      </p:sp>
      <p:sp>
        <p:nvSpPr>
          <p:cNvPr id="3" name="TextBox 2">
            <a:extLst>
              <a:ext uri="{FF2B5EF4-FFF2-40B4-BE49-F238E27FC236}">
                <a16:creationId xmlns:a16="http://schemas.microsoft.com/office/drawing/2014/main" id="{7E6947A2-75D1-DD95-AC96-764E8E16A52E}"/>
              </a:ext>
            </a:extLst>
          </p:cNvPr>
          <p:cNvSpPr txBox="1"/>
          <p:nvPr/>
        </p:nvSpPr>
        <p:spPr>
          <a:xfrm>
            <a:off x="5897520" y="1400635"/>
            <a:ext cx="3246480" cy="1670201"/>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GB" sz="1600">
                <a:solidFill>
                  <a:srgbClr val="CB5924"/>
                </a:solidFill>
                <a:effectLst/>
                <a:latin typeface="Poppins Medium" panose="00000600000000000000" pitchFamily="2" charset="0"/>
                <a:ea typeface="Calibri" panose="020F0502020204030204" pitchFamily="34" charset="0"/>
                <a:cs typeface="Poppins Medium" panose="00000600000000000000" pitchFamily="2" charset="0"/>
              </a:rPr>
              <a:t>But we also want to know about those who stood for election and were not successful.</a:t>
            </a:r>
          </a:p>
          <a:p>
            <a:pPr>
              <a:lnSpc>
                <a:spcPct val="130000"/>
              </a:lnSpc>
            </a:pPr>
            <a:endParaRPr lang="en-GB" sz="1600">
              <a:solidFill>
                <a:srgbClr val="CB5924"/>
              </a:solidFill>
              <a:latin typeface="Poppins Medium" panose="00000600000000000000" pitchFamily="2" charset="0"/>
              <a:cs typeface="Poppins Medium" panose="00000600000000000000" pitchFamily="2" charset="0"/>
            </a:endParaRPr>
          </a:p>
        </p:txBody>
      </p:sp>
      <p:sp>
        <p:nvSpPr>
          <p:cNvPr id="4" name="TextBox 3">
            <a:extLst>
              <a:ext uri="{FF2B5EF4-FFF2-40B4-BE49-F238E27FC236}">
                <a16:creationId xmlns:a16="http://schemas.microsoft.com/office/drawing/2014/main" id="{2CD2A6B8-BEB9-0390-886F-AEE1EFEAFDE8}"/>
              </a:ext>
            </a:extLst>
          </p:cNvPr>
          <p:cNvSpPr txBox="1"/>
          <p:nvPr/>
        </p:nvSpPr>
        <p:spPr>
          <a:xfrm>
            <a:off x="4274280" y="2874759"/>
            <a:ext cx="3246480" cy="2310376"/>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GB" sz="1600">
                <a:solidFill>
                  <a:srgbClr val="CB5924"/>
                </a:solidFill>
                <a:effectLst/>
                <a:latin typeface="Poppins Medium" panose="00000600000000000000" pitchFamily="2" charset="0"/>
                <a:ea typeface="Calibri" panose="020F0502020204030204" pitchFamily="34" charset="0"/>
                <a:cs typeface="Poppins Medium" panose="00000600000000000000" pitchFamily="2" charset="0"/>
              </a:rPr>
              <a:t>This is because we want to thank them and empower them to get involved in other areas of the Students </a:t>
            </a:r>
            <a:r>
              <a:rPr lang="en-GB" sz="1600">
                <a:solidFill>
                  <a:srgbClr val="CB5924"/>
                </a:solidFill>
                <a:latin typeface="Poppins Medium" panose="00000600000000000000" pitchFamily="2" charset="0"/>
                <a:ea typeface="Calibri" panose="020F0502020204030204" pitchFamily="34" charset="0"/>
                <a:cs typeface="Poppins Medium" panose="00000600000000000000" pitchFamily="2" charset="0"/>
              </a:rPr>
              <a:t>Union! It would be a shame to waste their energy!</a:t>
            </a:r>
            <a:endParaRPr lang="en-GB" sz="1600">
              <a:solidFill>
                <a:srgbClr val="CB5924"/>
              </a:solidFill>
              <a:effectLst/>
              <a:latin typeface="Poppins Medium" panose="00000600000000000000" pitchFamily="2" charset="0"/>
              <a:ea typeface="Calibri" panose="020F0502020204030204" pitchFamily="34" charset="0"/>
              <a:cs typeface="Poppins Medium" panose="00000600000000000000" pitchFamily="2" charset="0"/>
            </a:endParaRPr>
          </a:p>
          <a:p>
            <a:pPr>
              <a:lnSpc>
                <a:spcPct val="130000"/>
              </a:lnSpc>
            </a:pPr>
            <a:endParaRPr lang="en-GB" sz="1600">
              <a:solidFill>
                <a:srgbClr val="CB5924"/>
              </a:solidFill>
              <a:latin typeface="Poppins Medium" panose="00000600000000000000" pitchFamily="2" charset="0"/>
              <a:cs typeface="Poppins Medium" panose="00000600000000000000" pitchFamily="2" charset="0"/>
            </a:endParaRPr>
          </a:p>
        </p:txBody>
      </p:sp>
      <p:sp>
        <p:nvSpPr>
          <p:cNvPr id="6" name="TextBox 5">
            <a:extLst>
              <a:ext uri="{FF2B5EF4-FFF2-40B4-BE49-F238E27FC236}">
                <a16:creationId xmlns:a16="http://schemas.microsoft.com/office/drawing/2014/main" id="{78AD7A4F-230A-E684-2A7F-9E124304265A}"/>
              </a:ext>
            </a:extLst>
          </p:cNvPr>
          <p:cNvSpPr txBox="1"/>
          <p:nvPr/>
        </p:nvSpPr>
        <p:spPr>
          <a:xfrm>
            <a:off x="39175" y="1150170"/>
            <a:ext cx="4768352" cy="10772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en-GB" sz="1600">
                <a:solidFill>
                  <a:srgbClr val="FFCC99"/>
                </a:solidFill>
                <a:latin typeface="Poppins Medium"/>
                <a:ea typeface="Calibri"/>
                <a:cs typeface="Poppins Medium"/>
              </a:rPr>
              <a:t>Academic Staff are asked to notify their School Operations Managers of any elections of returning and first year Course Reps. </a:t>
            </a:r>
          </a:p>
        </p:txBody>
      </p:sp>
      <p:pic>
        <p:nvPicPr>
          <p:cNvPr id="5" name="Audio 4">
            <a:hlinkClick r:id="" action="ppaction://media"/>
            <a:extLst>
              <a:ext uri="{FF2B5EF4-FFF2-40B4-BE49-F238E27FC236}">
                <a16:creationId xmlns:a16="http://schemas.microsoft.com/office/drawing/2014/main" id="{519E84D8-5A15-D426-DEEE-E1249842415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2995849935"/>
      </p:ext>
    </p:extLst>
  </p:cSld>
  <p:clrMapOvr>
    <a:masterClrMapping/>
  </p:clrMapOvr>
  <mc:AlternateContent xmlns:mc="http://schemas.openxmlformats.org/markup-compatibility/2006" xmlns:p14="http://schemas.microsoft.com/office/powerpoint/2010/main">
    <mc:Choice Requires="p14">
      <p:transition spd="slow" p14:dur="2000" advTm="54045"/>
    </mc:Choice>
    <mc:Fallback xmlns="">
      <p:transition spd="slow" advTm="5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fade">
                                      <p:cBhvr>
                                        <p:cTn id="16" dur="500"/>
                                        <p:tgtEl>
                                          <p:spTgt spid="2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5D0E73-A592-4883-81CA-2B3CAC315A05}"/>
              </a:ext>
            </a:extLst>
          </p:cNvPr>
          <p:cNvSpPr txBox="1"/>
          <p:nvPr/>
        </p:nvSpPr>
        <p:spPr>
          <a:xfrm>
            <a:off x="1591887" y="-1313"/>
            <a:ext cx="7552113" cy="1007071"/>
          </a:xfrm>
          <a:prstGeom prst="rect">
            <a:avLst/>
          </a:prstGeom>
          <a:noFill/>
        </p:spPr>
        <p:txBody>
          <a:bodyPr wrap="square" rtlCol="0">
            <a:spAutoFit/>
          </a:bodyPr>
          <a:lstStyle/>
          <a:p>
            <a:pPr algn="ctr">
              <a:lnSpc>
                <a:spcPts val="3500"/>
              </a:lnSpc>
            </a:pPr>
            <a:r>
              <a:rPr lang="en-GB" sz="3600" kern="0" spc="-50">
                <a:solidFill>
                  <a:srgbClr val="144E61"/>
                </a:solidFill>
                <a:latin typeface="Poppins Bold" panose="00000800000000000000" pitchFamily="2" charset="0"/>
                <a:cs typeface="Poppins Bold" panose="00000800000000000000" pitchFamily="2" charset="0"/>
              </a:rPr>
              <a:t>What if no one put themselves forward?</a:t>
            </a:r>
          </a:p>
        </p:txBody>
      </p:sp>
      <p:sp>
        <p:nvSpPr>
          <p:cNvPr id="10" name="TextBox 9">
            <a:extLst>
              <a:ext uri="{FF2B5EF4-FFF2-40B4-BE49-F238E27FC236}">
                <a16:creationId xmlns:a16="http://schemas.microsoft.com/office/drawing/2014/main" id="{CC621BE3-C504-A12B-2F7F-36F490987F86}"/>
              </a:ext>
            </a:extLst>
          </p:cNvPr>
          <p:cNvSpPr txBox="1"/>
          <p:nvPr/>
        </p:nvSpPr>
        <p:spPr>
          <a:xfrm>
            <a:off x="760614" y="1562475"/>
            <a:ext cx="8200506" cy="1617238"/>
          </a:xfrm>
          <a:prstGeom prst="rect">
            <a:avLst/>
          </a:prstGeom>
          <a:noFill/>
        </p:spPr>
        <p:txBody>
          <a:bodyPr wrap="square" lIns="91440" tIns="45720" rIns="91440" bIns="45720" rtlCol="0" anchor="t">
            <a:spAutoFit/>
          </a:bodyPr>
          <a:lstStyle/>
          <a:p>
            <a:pPr marL="171450" indent="-171450">
              <a:lnSpc>
                <a:spcPct val="130000"/>
              </a:lnSpc>
              <a:buFont typeface="Courier New" panose="02070309020205020404" pitchFamily="49" charset="0"/>
              <a:buChar char="o"/>
            </a:pPr>
            <a:r>
              <a:rPr lang="en-GB" sz="1100">
                <a:solidFill>
                  <a:srgbClr val="144E61"/>
                </a:solidFill>
                <a:effectLst/>
                <a:latin typeface="Poppins Medium" panose="00000600000000000000" pitchFamily="2" charset="0"/>
                <a:ea typeface="Calibri" panose="020F0502020204030204" pitchFamily="34" charset="0"/>
                <a:cs typeface="Poppins Medium" panose="00000600000000000000" pitchFamily="2" charset="0"/>
              </a:rPr>
              <a:t>So, if at first you don’t succeed – try once more and ask us to come a visit!</a:t>
            </a:r>
          </a:p>
          <a:p>
            <a:pPr marL="171450" indent="-171450">
              <a:lnSpc>
                <a:spcPct val="130000"/>
              </a:lnSpc>
              <a:buFont typeface="Courier New" panose="02070309020205020404" pitchFamily="49" charset="0"/>
              <a:buChar char="o"/>
            </a:pPr>
            <a:endParaRPr lang="en-GB" sz="1100">
              <a:solidFill>
                <a:srgbClr val="144E61"/>
              </a:solidFill>
              <a:latin typeface="Poppins Medium" panose="00000600000000000000" pitchFamily="2" charset="0"/>
              <a:cs typeface="Poppins Medium" panose="00000600000000000000" pitchFamily="2" charset="0"/>
            </a:endParaRPr>
          </a:p>
          <a:p>
            <a:pPr marL="171450" indent="-171450">
              <a:lnSpc>
                <a:spcPct val="130000"/>
              </a:lnSpc>
              <a:buFont typeface="Courier New" panose="02070309020205020404" pitchFamily="49" charset="0"/>
              <a:buChar char="o"/>
            </a:pPr>
            <a:r>
              <a:rPr lang="en-GB" sz="1100">
                <a:solidFill>
                  <a:srgbClr val="144E61"/>
                </a:solidFill>
                <a:latin typeface="Poppins Medium" panose="00000600000000000000" pitchFamily="2" charset="0"/>
                <a:cs typeface="Poppins Medium" panose="00000600000000000000" pitchFamily="2" charset="0"/>
              </a:rPr>
              <a:t>If the answer is still no – then let your Associate Dean know who can inform us, sometimes this happens and its not your fault!</a:t>
            </a:r>
          </a:p>
          <a:p>
            <a:pPr marL="171450" indent="-171450">
              <a:lnSpc>
                <a:spcPct val="130000"/>
              </a:lnSpc>
              <a:buFont typeface="Courier New" panose="02070309020205020404" pitchFamily="49" charset="0"/>
              <a:buChar char="o"/>
            </a:pPr>
            <a:endParaRPr lang="en-GB" sz="1100">
              <a:solidFill>
                <a:srgbClr val="144E61"/>
              </a:solidFill>
              <a:latin typeface="Poppins Medium" panose="00000600000000000000" pitchFamily="2" charset="0"/>
              <a:cs typeface="Poppins Medium" panose="00000600000000000000" pitchFamily="2" charset="0"/>
            </a:endParaRPr>
          </a:p>
          <a:p>
            <a:pPr marL="171450" indent="-171450">
              <a:lnSpc>
                <a:spcPct val="130000"/>
              </a:lnSpc>
              <a:buFont typeface="Courier New" panose="02070309020205020404" pitchFamily="49" charset="0"/>
              <a:buChar char="o"/>
            </a:pPr>
            <a:r>
              <a:rPr lang="en-GB" sz="1100">
                <a:solidFill>
                  <a:srgbClr val="144E61"/>
                </a:solidFill>
                <a:latin typeface="Poppins Medium"/>
                <a:cs typeface="Poppins Medium"/>
              </a:rPr>
              <a:t>It’s really difficult when there is no course rep in the role, however students can still speak with their School Presidents or us at </a:t>
            </a:r>
            <a:r>
              <a:rPr lang="en-GB" sz="1100">
                <a:solidFill>
                  <a:srgbClr val="144E61"/>
                </a:solidFill>
                <a:latin typeface="Poppins Medium"/>
                <a:cs typeface="Poppins Medium"/>
                <a:hlinkClick r:id="rId5"/>
              </a:rPr>
              <a:t>CourseReps@uclan.ac.uk</a:t>
            </a:r>
            <a:r>
              <a:rPr lang="en-GB" sz="1100">
                <a:solidFill>
                  <a:srgbClr val="144E61"/>
                </a:solidFill>
                <a:latin typeface="Poppins Medium"/>
                <a:cs typeface="Poppins Medium"/>
              </a:rPr>
              <a:t> as an outlet for feedback. Plus, we have </a:t>
            </a:r>
            <a:r>
              <a:rPr lang="en-GB" sz="1100" err="1">
                <a:solidFill>
                  <a:srgbClr val="144E61"/>
                </a:solidFill>
                <a:latin typeface="Poppins Medium"/>
                <a:cs typeface="Poppins Medium"/>
              </a:rPr>
              <a:t>Unitu</a:t>
            </a:r>
            <a:r>
              <a:rPr lang="en-GB" sz="1100">
                <a:solidFill>
                  <a:srgbClr val="144E61"/>
                </a:solidFill>
                <a:latin typeface="Poppins Medium"/>
                <a:cs typeface="Poppins Medium"/>
              </a:rPr>
              <a:t>!</a:t>
            </a:r>
          </a:p>
        </p:txBody>
      </p:sp>
      <p:pic>
        <p:nvPicPr>
          <p:cNvPr id="4" name="Audio 3">
            <a:hlinkClick r:id="" action="ppaction://media"/>
            <a:extLst>
              <a:ext uri="{FF2B5EF4-FFF2-40B4-BE49-F238E27FC236}">
                <a16:creationId xmlns:a16="http://schemas.microsoft.com/office/drawing/2014/main" id="{8CE81018-A0B4-5EAC-BCA6-FD46CF18321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01316555"/>
      </p:ext>
    </p:extLst>
  </p:cSld>
  <p:clrMapOvr>
    <a:masterClrMapping/>
  </p:clrMapOvr>
  <mc:AlternateContent xmlns:mc="http://schemas.openxmlformats.org/markup-compatibility/2006" xmlns:p14="http://schemas.microsoft.com/office/powerpoint/2010/main">
    <mc:Choice Requires="p14">
      <p:transition spd="slow" p14:dur="2000" advTm="45884"/>
    </mc:Choice>
    <mc:Fallback xmlns="">
      <p:transition spd="slow" advTm="4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83AE0B-5811-694F-B414-79B4B78121D4}"/>
              </a:ext>
            </a:extLst>
          </p:cNvPr>
          <p:cNvSpPr txBox="1"/>
          <p:nvPr/>
        </p:nvSpPr>
        <p:spPr>
          <a:xfrm>
            <a:off x="2954151" y="118611"/>
            <a:ext cx="5437547" cy="1007071"/>
          </a:xfrm>
          <a:prstGeom prst="rect">
            <a:avLst/>
          </a:prstGeom>
          <a:noFill/>
        </p:spPr>
        <p:txBody>
          <a:bodyPr wrap="square" rtlCol="0">
            <a:spAutoFit/>
          </a:bodyPr>
          <a:lstStyle/>
          <a:p>
            <a:pPr algn="ctr">
              <a:lnSpc>
                <a:spcPts val="3500"/>
              </a:lnSpc>
            </a:pPr>
            <a:r>
              <a:rPr lang="en-GB" sz="3600" spc="-50">
                <a:solidFill>
                  <a:srgbClr val="EF8481"/>
                </a:solidFill>
                <a:latin typeface="Poppins Bold" panose="00000800000000000000" pitchFamily="2" charset="0"/>
                <a:cs typeface="Poppins Bold" panose="00000800000000000000" pitchFamily="2" charset="0"/>
              </a:rPr>
              <a:t>What does Rep training look like?</a:t>
            </a:r>
          </a:p>
        </p:txBody>
      </p:sp>
      <p:sp>
        <p:nvSpPr>
          <p:cNvPr id="5" name="TextBox 4">
            <a:extLst>
              <a:ext uri="{FF2B5EF4-FFF2-40B4-BE49-F238E27FC236}">
                <a16:creationId xmlns:a16="http://schemas.microsoft.com/office/drawing/2014/main" id="{EBF51D62-D404-C648-8C96-E30C21D4DF29}"/>
              </a:ext>
            </a:extLst>
          </p:cNvPr>
          <p:cNvSpPr txBox="1"/>
          <p:nvPr/>
        </p:nvSpPr>
        <p:spPr>
          <a:xfrm>
            <a:off x="937259" y="1884010"/>
            <a:ext cx="8021782" cy="1147237"/>
          </a:xfrm>
          <a:prstGeom prst="rect">
            <a:avLst/>
          </a:prstGeom>
          <a:noFill/>
        </p:spPr>
        <p:txBody>
          <a:bodyPr wrap="square" rtlCol="0">
            <a:spAutoFit/>
          </a:bodyPr>
          <a:lstStyle/>
          <a:p>
            <a:pPr>
              <a:lnSpc>
                <a:spcPct val="130000"/>
              </a:lnSpc>
            </a:pPr>
            <a:r>
              <a:rPr lang="en-GB" sz="1800">
                <a:solidFill>
                  <a:srgbClr val="EF8481"/>
                </a:solidFill>
                <a:latin typeface="Poppins Medium" panose="00000600000000000000" pitchFamily="2" charset="0"/>
                <a:ea typeface="Calibri" panose="020F0502020204030204" pitchFamily="34" charset="0"/>
                <a:cs typeface="Poppins Medium" panose="00000600000000000000" pitchFamily="2" charset="0"/>
              </a:rPr>
              <a:t>All School President and Course Representative training will be made available on the UCLan SU Staff Hub page, this includes their handbooks for the year and a key dates document.</a:t>
            </a:r>
            <a:endParaRPr lang="en-GB" sz="1800">
              <a:solidFill>
                <a:srgbClr val="EF8481"/>
              </a:solidFill>
              <a:latin typeface="Poppins Medium" panose="00000600000000000000" pitchFamily="2" charset="0"/>
              <a:cs typeface="Poppins Medium" panose="00000600000000000000" pitchFamily="2" charset="0"/>
            </a:endParaRPr>
          </a:p>
        </p:txBody>
      </p:sp>
      <p:pic>
        <p:nvPicPr>
          <p:cNvPr id="6" name="Audio 5">
            <a:hlinkClick r:id="" action="ppaction://media"/>
            <a:extLst>
              <a:ext uri="{FF2B5EF4-FFF2-40B4-BE49-F238E27FC236}">
                <a16:creationId xmlns:a16="http://schemas.microsoft.com/office/drawing/2014/main" id="{AF9F9DEB-1B09-C873-DBBF-9B4890A664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66480883"/>
      </p:ext>
    </p:extLst>
  </p:cSld>
  <p:clrMapOvr>
    <a:masterClrMapping/>
  </p:clrMapOvr>
  <mc:AlternateContent xmlns:mc="http://schemas.openxmlformats.org/markup-compatibility/2006" xmlns:p14="http://schemas.microsoft.com/office/powerpoint/2010/main">
    <mc:Choice Requires="p14">
      <p:transition spd="slow" p14:dur="2000" advTm="18173"/>
    </mc:Choice>
    <mc:Fallback xmlns="">
      <p:transition spd="slow" advTm="1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83AE0B-5811-694F-B414-79B4B78121D4}"/>
              </a:ext>
            </a:extLst>
          </p:cNvPr>
          <p:cNvSpPr txBox="1"/>
          <p:nvPr/>
        </p:nvSpPr>
        <p:spPr>
          <a:xfrm>
            <a:off x="2954151" y="118611"/>
            <a:ext cx="5437547" cy="1007071"/>
          </a:xfrm>
          <a:prstGeom prst="rect">
            <a:avLst/>
          </a:prstGeom>
          <a:noFill/>
        </p:spPr>
        <p:txBody>
          <a:bodyPr wrap="square" rtlCol="0">
            <a:spAutoFit/>
          </a:bodyPr>
          <a:lstStyle/>
          <a:p>
            <a:pPr algn="ctr">
              <a:lnSpc>
                <a:spcPts val="3500"/>
              </a:lnSpc>
            </a:pPr>
            <a:r>
              <a:rPr lang="en-GB" sz="3600" spc="-50">
                <a:solidFill>
                  <a:srgbClr val="EF8481"/>
                </a:solidFill>
                <a:latin typeface="Poppins Bold" panose="00000800000000000000" pitchFamily="2" charset="0"/>
                <a:cs typeface="Poppins Bold" panose="00000800000000000000" pitchFamily="2" charset="0"/>
              </a:rPr>
              <a:t>What does Rep training look like?</a:t>
            </a:r>
          </a:p>
        </p:txBody>
      </p:sp>
      <p:sp>
        <p:nvSpPr>
          <p:cNvPr id="5" name="TextBox 4">
            <a:extLst>
              <a:ext uri="{FF2B5EF4-FFF2-40B4-BE49-F238E27FC236}">
                <a16:creationId xmlns:a16="http://schemas.microsoft.com/office/drawing/2014/main" id="{EBF51D62-D404-C648-8C96-E30C21D4DF29}"/>
              </a:ext>
            </a:extLst>
          </p:cNvPr>
          <p:cNvSpPr txBox="1"/>
          <p:nvPr/>
        </p:nvSpPr>
        <p:spPr>
          <a:xfrm>
            <a:off x="885305" y="1135637"/>
            <a:ext cx="8021782" cy="427040"/>
          </a:xfrm>
          <a:prstGeom prst="rect">
            <a:avLst/>
          </a:prstGeom>
          <a:noFill/>
        </p:spPr>
        <p:txBody>
          <a:bodyPr wrap="square" rtlCol="0">
            <a:spAutoFit/>
          </a:bodyPr>
          <a:lstStyle/>
          <a:p>
            <a:pPr>
              <a:lnSpc>
                <a:spcPct val="130000"/>
              </a:lnSpc>
            </a:pPr>
            <a:r>
              <a:rPr lang="en-GB" sz="1800">
                <a:solidFill>
                  <a:srgbClr val="EF8481"/>
                </a:solidFill>
                <a:latin typeface="Poppins Medium" panose="00000600000000000000" pitchFamily="2" charset="0"/>
                <a:ea typeface="Calibri" panose="020F0502020204030204" pitchFamily="34" charset="0"/>
                <a:cs typeface="Poppins Medium" panose="00000600000000000000" pitchFamily="2" charset="0"/>
              </a:rPr>
              <a:t>School President training includes:</a:t>
            </a:r>
            <a:endParaRPr lang="en-GB" sz="1800">
              <a:solidFill>
                <a:srgbClr val="EF8481"/>
              </a:solidFill>
              <a:latin typeface="Poppins Medium" panose="00000600000000000000" pitchFamily="2" charset="0"/>
              <a:cs typeface="Poppins Medium" panose="00000600000000000000" pitchFamily="2" charset="0"/>
            </a:endParaRPr>
          </a:p>
        </p:txBody>
      </p:sp>
      <p:sp>
        <p:nvSpPr>
          <p:cNvPr id="2" name="TextBox 1">
            <a:extLst>
              <a:ext uri="{FF2B5EF4-FFF2-40B4-BE49-F238E27FC236}">
                <a16:creationId xmlns:a16="http://schemas.microsoft.com/office/drawing/2014/main" id="{98C06FCA-3B8F-F589-AEF7-353D75B67D50}"/>
              </a:ext>
            </a:extLst>
          </p:cNvPr>
          <p:cNvSpPr txBox="1"/>
          <p:nvPr/>
        </p:nvSpPr>
        <p:spPr>
          <a:xfrm>
            <a:off x="211975" y="1535176"/>
            <a:ext cx="8857210" cy="3667927"/>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ea typeface="Calibri" panose="020F0502020204030204" pitchFamily="34" charset="0"/>
                <a:cs typeface="Poppins Medium" panose="00000600000000000000" pitchFamily="2" charset="0"/>
              </a:rPr>
              <a:t>Role and Responsibilities</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ea typeface="Calibri" panose="020F0502020204030204" pitchFamily="34" charset="0"/>
                <a:cs typeface="Poppins Medium" panose="00000600000000000000" pitchFamily="2" charset="0"/>
              </a:rPr>
              <a:t>How to work with Staff and Students in a professional manner.</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Gathering Feedback and Student Voice mechanisms</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Chairing</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Unitu</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Wellbeing and Support</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Signposting</a:t>
            </a:r>
          </a:p>
          <a:p>
            <a:pPr marL="285750" indent="-285750">
              <a:lnSpc>
                <a:spcPct val="130000"/>
              </a:lnSpc>
              <a:buFont typeface="Arial" panose="020B0604020202020204" pitchFamily="34" charset="0"/>
              <a:buChar char="•"/>
            </a:pPr>
            <a:endParaRPr lang="en-GB" sz="1800">
              <a:solidFill>
                <a:srgbClr val="EF8481"/>
              </a:solidFill>
              <a:latin typeface="Poppins Medium" panose="00000600000000000000" pitchFamily="2" charset="0"/>
              <a:cs typeface="Poppins Medium" panose="00000600000000000000" pitchFamily="2" charset="0"/>
            </a:endParaRPr>
          </a:p>
          <a:p>
            <a:pPr marL="285750" indent="-285750">
              <a:lnSpc>
                <a:spcPct val="130000"/>
              </a:lnSpc>
              <a:buFont typeface="Arial" panose="020B0604020202020204" pitchFamily="34" charset="0"/>
              <a:buChar char="•"/>
            </a:pPr>
            <a:endParaRPr lang="en-GB" sz="1800">
              <a:solidFill>
                <a:srgbClr val="EF8481"/>
              </a:solidFill>
              <a:latin typeface="Poppins Medium" panose="00000600000000000000" pitchFamily="2" charset="0"/>
              <a:cs typeface="Poppins Medium" panose="00000600000000000000" pitchFamily="2" charset="0"/>
            </a:endParaRPr>
          </a:p>
          <a:p>
            <a:pPr marL="285750" indent="-285750">
              <a:lnSpc>
                <a:spcPct val="130000"/>
              </a:lnSpc>
              <a:buFont typeface="Arial" panose="020B0604020202020204" pitchFamily="34" charset="0"/>
              <a:buChar char="•"/>
            </a:pPr>
            <a:endParaRPr lang="en-GB" sz="1800">
              <a:solidFill>
                <a:srgbClr val="EF8481"/>
              </a:solidFill>
              <a:latin typeface="Poppins Medium" panose="00000600000000000000" pitchFamily="2" charset="0"/>
              <a:cs typeface="Poppins Medium" panose="00000600000000000000" pitchFamily="2" charset="0"/>
            </a:endParaRPr>
          </a:p>
        </p:txBody>
      </p:sp>
      <p:pic>
        <p:nvPicPr>
          <p:cNvPr id="7" name="Audio 6">
            <a:hlinkClick r:id="" action="ppaction://media"/>
            <a:extLst>
              <a:ext uri="{FF2B5EF4-FFF2-40B4-BE49-F238E27FC236}">
                <a16:creationId xmlns:a16="http://schemas.microsoft.com/office/drawing/2014/main" id="{340F8777-1BBE-97E0-9D4E-1CFB0A121B8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1080751484"/>
      </p:ext>
    </p:extLst>
  </p:cSld>
  <p:clrMapOvr>
    <a:masterClrMapping/>
  </p:clrMapOvr>
  <mc:AlternateContent xmlns:mc="http://schemas.openxmlformats.org/markup-compatibility/2006" xmlns:p14="http://schemas.microsoft.com/office/powerpoint/2010/main">
    <mc:Choice Requires="p14">
      <p:transition spd="slow" p14:dur="2000" advTm="24429"/>
    </mc:Choice>
    <mc:Fallback xmlns="">
      <p:transition spd="slow" advTm="2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83AE0B-5811-694F-B414-79B4B78121D4}"/>
              </a:ext>
            </a:extLst>
          </p:cNvPr>
          <p:cNvSpPr txBox="1"/>
          <p:nvPr/>
        </p:nvSpPr>
        <p:spPr>
          <a:xfrm>
            <a:off x="2954151" y="118611"/>
            <a:ext cx="5437547" cy="1007071"/>
          </a:xfrm>
          <a:prstGeom prst="rect">
            <a:avLst/>
          </a:prstGeom>
          <a:noFill/>
        </p:spPr>
        <p:txBody>
          <a:bodyPr wrap="square" rtlCol="0">
            <a:spAutoFit/>
          </a:bodyPr>
          <a:lstStyle/>
          <a:p>
            <a:pPr algn="ctr">
              <a:lnSpc>
                <a:spcPts val="3500"/>
              </a:lnSpc>
            </a:pPr>
            <a:r>
              <a:rPr lang="en-GB" sz="3600" spc="-50">
                <a:solidFill>
                  <a:srgbClr val="EF8481"/>
                </a:solidFill>
                <a:latin typeface="Poppins Bold" panose="00000800000000000000" pitchFamily="2" charset="0"/>
                <a:cs typeface="Poppins Bold" panose="00000800000000000000" pitchFamily="2" charset="0"/>
              </a:rPr>
              <a:t>What does Rep training look like?</a:t>
            </a:r>
          </a:p>
        </p:txBody>
      </p:sp>
      <p:sp>
        <p:nvSpPr>
          <p:cNvPr id="5" name="TextBox 4">
            <a:extLst>
              <a:ext uri="{FF2B5EF4-FFF2-40B4-BE49-F238E27FC236}">
                <a16:creationId xmlns:a16="http://schemas.microsoft.com/office/drawing/2014/main" id="{EBF51D62-D404-C648-8C96-E30C21D4DF29}"/>
              </a:ext>
            </a:extLst>
          </p:cNvPr>
          <p:cNvSpPr txBox="1"/>
          <p:nvPr/>
        </p:nvSpPr>
        <p:spPr>
          <a:xfrm>
            <a:off x="885305" y="1135637"/>
            <a:ext cx="8021782" cy="427040"/>
          </a:xfrm>
          <a:prstGeom prst="rect">
            <a:avLst/>
          </a:prstGeom>
          <a:noFill/>
        </p:spPr>
        <p:txBody>
          <a:bodyPr wrap="square" rtlCol="0">
            <a:spAutoFit/>
          </a:bodyPr>
          <a:lstStyle/>
          <a:p>
            <a:pPr>
              <a:lnSpc>
                <a:spcPct val="130000"/>
              </a:lnSpc>
            </a:pPr>
            <a:r>
              <a:rPr lang="en-GB" sz="1800">
                <a:solidFill>
                  <a:srgbClr val="EF8481"/>
                </a:solidFill>
                <a:latin typeface="Poppins Medium" panose="00000600000000000000" pitchFamily="2" charset="0"/>
                <a:ea typeface="Calibri" panose="020F0502020204030204" pitchFamily="34" charset="0"/>
                <a:cs typeface="Poppins Medium" panose="00000600000000000000" pitchFamily="2" charset="0"/>
              </a:rPr>
              <a:t>Course Representative training includes:</a:t>
            </a:r>
            <a:endParaRPr lang="en-GB" sz="1800">
              <a:solidFill>
                <a:srgbClr val="EF8481"/>
              </a:solidFill>
              <a:latin typeface="Poppins Medium" panose="00000600000000000000" pitchFamily="2" charset="0"/>
              <a:cs typeface="Poppins Medium" panose="00000600000000000000" pitchFamily="2" charset="0"/>
            </a:endParaRPr>
          </a:p>
        </p:txBody>
      </p:sp>
      <p:sp>
        <p:nvSpPr>
          <p:cNvPr id="2" name="TextBox 1">
            <a:extLst>
              <a:ext uri="{FF2B5EF4-FFF2-40B4-BE49-F238E27FC236}">
                <a16:creationId xmlns:a16="http://schemas.microsoft.com/office/drawing/2014/main" id="{98C06FCA-3B8F-F589-AEF7-353D75B67D50}"/>
              </a:ext>
            </a:extLst>
          </p:cNvPr>
          <p:cNvSpPr txBox="1"/>
          <p:nvPr/>
        </p:nvSpPr>
        <p:spPr>
          <a:xfrm>
            <a:off x="211975" y="1535176"/>
            <a:ext cx="8857210" cy="3667927"/>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ea typeface="Calibri" panose="020F0502020204030204" pitchFamily="34" charset="0"/>
                <a:cs typeface="Poppins Medium" panose="00000600000000000000" pitchFamily="2" charset="0"/>
              </a:rPr>
              <a:t>Role and Responsibilities</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Gathering Feedback and Student Voice mechanisms</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Closing the feedback loop</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Working with staff – the different pushes and pulls of each stakeholder</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Unitu</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Wellbeing and Support</a:t>
            </a:r>
          </a:p>
          <a:p>
            <a:pPr marL="285750" indent="-285750">
              <a:lnSpc>
                <a:spcPct val="130000"/>
              </a:lnSpc>
              <a:buFont typeface="Arial" panose="020B0604020202020204" pitchFamily="34" charset="0"/>
              <a:buChar char="•"/>
            </a:pPr>
            <a:r>
              <a:rPr lang="en-GB" sz="1800">
                <a:solidFill>
                  <a:srgbClr val="EF8481"/>
                </a:solidFill>
                <a:latin typeface="Poppins Medium" panose="00000600000000000000" pitchFamily="2" charset="0"/>
                <a:cs typeface="Poppins Medium" panose="00000600000000000000" pitchFamily="2" charset="0"/>
              </a:rPr>
              <a:t>Signposting</a:t>
            </a:r>
          </a:p>
          <a:p>
            <a:pPr>
              <a:lnSpc>
                <a:spcPct val="130000"/>
              </a:lnSpc>
            </a:pPr>
            <a:endParaRPr lang="en-GB" sz="1800">
              <a:solidFill>
                <a:srgbClr val="EF8481"/>
              </a:solidFill>
              <a:latin typeface="Poppins Medium" panose="00000600000000000000" pitchFamily="2" charset="0"/>
              <a:cs typeface="Poppins Medium" panose="00000600000000000000" pitchFamily="2" charset="0"/>
            </a:endParaRPr>
          </a:p>
          <a:p>
            <a:pPr marL="285750" indent="-285750">
              <a:lnSpc>
                <a:spcPct val="130000"/>
              </a:lnSpc>
              <a:buFont typeface="Arial" panose="020B0604020202020204" pitchFamily="34" charset="0"/>
              <a:buChar char="•"/>
            </a:pPr>
            <a:endParaRPr lang="en-GB" sz="1800">
              <a:solidFill>
                <a:srgbClr val="EF8481"/>
              </a:solidFill>
              <a:latin typeface="Poppins Medium" panose="00000600000000000000" pitchFamily="2" charset="0"/>
              <a:cs typeface="Poppins Medium" panose="00000600000000000000" pitchFamily="2" charset="0"/>
            </a:endParaRPr>
          </a:p>
          <a:p>
            <a:pPr marL="285750" indent="-285750">
              <a:lnSpc>
                <a:spcPct val="130000"/>
              </a:lnSpc>
              <a:buFont typeface="Arial" panose="020B0604020202020204" pitchFamily="34" charset="0"/>
              <a:buChar char="•"/>
            </a:pPr>
            <a:endParaRPr lang="en-GB" sz="1800">
              <a:solidFill>
                <a:srgbClr val="EF8481"/>
              </a:solidFill>
              <a:latin typeface="Poppins Medium" panose="00000600000000000000" pitchFamily="2" charset="0"/>
              <a:cs typeface="Poppins Medium" panose="00000600000000000000" pitchFamily="2" charset="0"/>
            </a:endParaRPr>
          </a:p>
        </p:txBody>
      </p:sp>
      <p:pic>
        <p:nvPicPr>
          <p:cNvPr id="7" name="Audio 6">
            <a:hlinkClick r:id="" action="ppaction://media"/>
            <a:extLst>
              <a:ext uri="{FF2B5EF4-FFF2-40B4-BE49-F238E27FC236}">
                <a16:creationId xmlns:a16="http://schemas.microsoft.com/office/drawing/2014/main" id="{50D1D7BD-4782-9751-F0AC-1E90AADF749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70880552"/>
      </p:ext>
    </p:extLst>
  </p:cSld>
  <p:clrMapOvr>
    <a:masterClrMapping/>
  </p:clrMapOvr>
  <mc:AlternateContent xmlns:mc="http://schemas.openxmlformats.org/markup-compatibility/2006" xmlns:p14="http://schemas.microsoft.com/office/powerpoint/2010/main">
    <mc:Choice Requires="p14">
      <p:transition spd="slow" p14:dur="2000" advTm="24127"/>
    </mc:Choice>
    <mc:Fallback xmlns="">
      <p:transition spd="slow" advTm="2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EA85336-9953-4740-B622-AA3EB6EDBA91}"/>
              </a:ext>
            </a:extLst>
          </p:cNvPr>
          <p:cNvSpPr txBox="1"/>
          <p:nvPr/>
        </p:nvSpPr>
        <p:spPr>
          <a:xfrm>
            <a:off x="4343264" y="110098"/>
            <a:ext cx="4825674" cy="1455911"/>
          </a:xfrm>
          <a:prstGeom prst="rect">
            <a:avLst/>
          </a:prstGeom>
          <a:noFill/>
        </p:spPr>
        <p:txBody>
          <a:bodyPr wrap="square" rtlCol="0">
            <a:spAutoFit/>
          </a:bodyPr>
          <a:lstStyle/>
          <a:p>
            <a:pPr algn="r">
              <a:lnSpc>
                <a:spcPts val="3500"/>
              </a:lnSpc>
            </a:pPr>
            <a:r>
              <a:rPr lang="en-GB" sz="3600" kern="0" spc="-50">
                <a:solidFill>
                  <a:srgbClr val="EF8481"/>
                </a:solidFill>
                <a:latin typeface="Poppins Bold" panose="00000800000000000000" pitchFamily="2" charset="0"/>
                <a:cs typeface="Poppins Bold" panose="00000800000000000000" pitchFamily="2" charset="0"/>
              </a:rPr>
              <a:t>How can we support Student Voice and our reps?</a:t>
            </a:r>
          </a:p>
        </p:txBody>
      </p:sp>
      <p:sp>
        <p:nvSpPr>
          <p:cNvPr id="13" name="TextBox 12">
            <a:extLst>
              <a:ext uri="{FF2B5EF4-FFF2-40B4-BE49-F238E27FC236}">
                <a16:creationId xmlns:a16="http://schemas.microsoft.com/office/drawing/2014/main" id="{0F632A9A-1D66-6244-8ED5-2A11CC1E41C8}"/>
              </a:ext>
            </a:extLst>
          </p:cNvPr>
          <p:cNvSpPr txBox="1"/>
          <p:nvPr/>
        </p:nvSpPr>
        <p:spPr>
          <a:xfrm>
            <a:off x="1633717" y="1787311"/>
            <a:ext cx="6565697" cy="1837298"/>
          </a:xfrm>
          <a:prstGeom prst="rect">
            <a:avLst/>
          </a:prstGeom>
          <a:noFill/>
        </p:spPr>
        <p:txBody>
          <a:bodyPr wrap="square" numCol="1" rtlCol="0">
            <a:spAutoFit/>
          </a:bodyPr>
          <a:lstStyle/>
          <a:p>
            <a:pPr marL="171450" indent="-171450">
              <a:lnSpc>
                <a:spcPct val="130000"/>
              </a:lnSpc>
              <a:buClr>
                <a:srgbClr val="EF8481"/>
              </a:buClr>
              <a:buFont typeface="Poppins Medium" panose="00000600000000000000" pitchFamily="2" charset="0"/>
              <a:buChar char="&gt;"/>
            </a:pPr>
            <a:r>
              <a:rPr lang="en-GB" sz="1100">
                <a:solidFill>
                  <a:srgbClr val="EF8481"/>
                </a:solidFill>
                <a:latin typeface="Poppins Medium" panose="00000600000000000000" pitchFamily="2" charset="0"/>
                <a:ea typeface="Calibri" panose="020F0502020204030204" pitchFamily="34" charset="0"/>
                <a:cs typeface="Poppins Medium" panose="00000600000000000000" pitchFamily="2" charset="0"/>
              </a:rPr>
              <a:t>Give them to opportunity to have 5 minutes at the beginning of the lecture to introduce themselves and discuss Student Voice activities.</a:t>
            </a:r>
          </a:p>
          <a:p>
            <a:pPr>
              <a:lnSpc>
                <a:spcPct val="130000"/>
              </a:lnSpc>
              <a:buClr>
                <a:srgbClr val="EF8481"/>
              </a:buClr>
            </a:pPr>
            <a:endParaRPr lang="en-GB" sz="1100">
              <a:solidFill>
                <a:srgbClr val="EF8481"/>
              </a:solidFill>
              <a:latin typeface="Poppins Medium" panose="00000600000000000000" pitchFamily="2" charset="0"/>
              <a:ea typeface="Calibri" panose="020F0502020204030204" pitchFamily="34" charset="0"/>
              <a:cs typeface="Poppins Medium" panose="00000600000000000000" pitchFamily="2" charset="0"/>
            </a:endParaRPr>
          </a:p>
          <a:p>
            <a:pPr marL="171450" indent="-171450">
              <a:lnSpc>
                <a:spcPct val="130000"/>
              </a:lnSpc>
              <a:buClr>
                <a:srgbClr val="EF8481"/>
              </a:buClr>
              <a:buFont typeface="Poppins Medium" panose="00000600000000000000" pitchFamily="2" charset="0"/>
              <a:buChar char="&gt;"/>
            </a:pPr>
            <a:r>
              <a:rPr lang="en-GB" sz="1100">
                <a:solidFill>
                  <a:srgbClr val="EF8481"/>
                </a:solidFill>
                <a:latin typeface="Poppins Medium" panose="00000600000000000000" pitchFamily="2" charset="0"/>
                <a:cs typeface="Poppins Medium" panose="00000600000000000000" pitchFamily="2" charset="0"/>
              </a:rPr>
              <a:t>You can encourage students to speak to their Course Reps and utilise </a:t>
            </a:r>
            <a:r>
              <a:rPr lang="en-GB" sz="1100" err="1">
                <a:solidFill>
                  <a:srgbClr val="EF8481"/>
                </a:solidFill>
                <a:latin typeface="Poppins Medium" panose="00000600000000000000" pitchFamily="2" charset="0"/>
                <a:cs typeface="Poppins Medium" panose="00000600000000000000" pitchFamily="2" charset="0"/>
              </a:rPr>
              <a:t>Unitu</a:t>
            </a:r>
            <a:r>
              <a:rPr lang="en-GB" sz="1100">
                <a:solidFill>
                  <a:srgbClr val="EF8481"/>
                </a:solidFill>
                <a:latin typeface="Poppins Medium" panose="00000600000000000000" pitchFamily="2" charset="0"/>
                <a:cs typeface="Poppins Medium" panose="00000600000000000000" pitchFamily="2" charset="0"/>
              </a:rPr>
              <a:t> for giving feedback, praise, raising a questions or if they have an idea!</a:t>
            </a:r>
          </a:p>
          <a:p>
            <a:pPr>
              <a:lnSpc>
                <a:spcPct val="130000"/>
              </a:lnSpc>
              <a:buClr>
                <a:srgbClr val="EF8481"/>
              </a:buClr>
            </a:pPr>
            <a:endParaRPr lang="en-GB" sz="1100">
              <a:solidFill>
                <a:srgbClr val="EF8481"/>
              </a:solidFill>
              <a:latin typeface="Poppins Medium" panose="00000600000000000000" pitchFamily="2" charset="0"/>
              <a:cs typeface="Poppins Medium" panose="00000600000000000000" pitchFamily="2" charset="0"/>
            </a:endParaRPr>
          </a:p>
          <a:p>
            <a:pPr marL="171450" indent="-171450">
              <a:lnSpc>
                <a:spcPct val="130000"/>
              </a:lnSpc>
              <a:buClr>
                <a:srgbClr val="EF8481"/>
              </a:buClr>
              <a:buFont typeface="Poppins Medium" panose="00000600000000000000" pitchFamily="2" charset="0"/>
              <a:buChar char="&gt;"/>
            </a:pPr>
            <a:r>
              <a:rPr lang="en-GB" sz="1100">
                <a:solidFill>
                  <a:srgbClr val="EF8481"/>
                </a:solidFill>
                <a:latin typeface="Poppins Medium" panose="00000600000000000000" pitchFamily="2" charset="0"/>
                <a:cs typeface="Poppins Medium" panose="00000600000000000000" pitchFamily="2" charset="0"/>
              </a:rPr>
              <a:t>Course Reps are not given access to the email data of every student on the Course – if asked support them by sending an email out on their behalf, please do!</a:t>
            </a:r>
          </a:p>
        </p:txBody>
      </p:sp>
      <p:pic>
        <p:nvPicPr>
          <p:cNvPr id="4" name="Audio 3">
            <a:hlinkClick r:id="" action="ppaction://media"/>
            <a:extLst>
              <a:ext uri="{FF2B5EF4-FFF2-40B4-BE49-F238E27FC236}">
                <a16:creationId xmlns:a16="http://schemas.microsoft.com/office/drawing/2014/main" id="{F166A5E7-00EF-7C1C-EB5E-4BCE6AA37C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59840636"/>
      </p:ext>
    </p:extLst>
  </p:cSld>
  <p:clrMapOvr>
    <a:masterClrMapping/>
  </p:clrMapOvr>
  <mc:AlternateContent xmlns:mc="http://schemas.openxmlformats.org/markup-compatibility/2006" xmlns:p14="http://schemas.microsoft.com/office/powerpoint/2010/main">
    <mc:Choice Requires="p14">
      <p:transition spd="slow" p14:dur="2000" advTm="46498"/>
    </mc:Choice>
    <mc:Fallback xmlns="">
      <p:transition spd="slow" advTm="4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EA85336-9953-4740-B622-AA3EB6EDBA91}"/>
              </a:ext>
            </a:extLst>
          </p:cNvPr>
          <p:cNvSpPr txBox="1"/>
          <p:nvPr/>
        </p:nvSpPr>
        <p:spPr>
          <a:xfrm>
            <a:off x="4343264" y="110098"/>
            <a:ext cx="4825674" cy="1455911"/>
          </a:xfrm>
          <a:prstGeom prst="rect">
            <a:avLst/>
          </a:prstGeom>
          <a:noFill/>
        </p:spPr>
        <p:txBody>
          <a:bodyPr wrap="square" rtlCol="0">
            <a:spAutoFit/>
          </a:bodyPr>
          <a:lstStyle/>
          <a:p>
            <a:pPr algn="r">
              <a:lnSpc>
                <a:spcPts val="3500"/>
              </a:lnSpc>
            </a:pPr>
            <a:r>
              <a:rPr lang="en-GB" sz="3600" kern="0" spc="-50">
                <a:solidFill>
                  <a:srgbClr val="EF8481"/>
                </a:solidFill>
                <a:latin typeface="Poppins Bold" panose="00000800000000000000" pitchFamily="2" charset="0"/>
                <a:cs typeface="Poppins Bold" panose="00000800000000000000" pitchFamily="2" charset="0"/>
              </a:rPr>
              <a:t>How can we support Student Voice and our reps?</a:t>
            </a:r>
          </a:p>
        </p:txBody>
      </p:sp>
      <p:sp>
        <p:nvSpPr>
          <p:cNvPr id="13" name="TextBox 12">
            <a:extLst>
              <a:ext uri="{FF2B5EF4-FFF2-40B4-BE49-F238E27FC236}">
                <a16:creationId xmlns:a16="http://schemas.microsoft.com/office/drawing/2014/main" id="{0F632A9A-1D66-6244-8ED5-2A11CC1E41C8}"/>
              </a:ext>
            </a:extLst>
          </p:cNvPr>
          <p:cNvSpPr txBox="1"/>
          <p:nvPr/>
        </p:nvSpPr>
        <p:spPr>
          <a:xfrm>
            <a:off x="1733042" y="1362584"/>
            <a:ext cx="6565697" cy="2717539"/>
          </a:xfrm>
          <a:prstGeom prst="rect">
            <a:avLst/>
          </a:prstGeom>
          <a:noFill/>
        </p:spPr>
        <p:txBody>
          <a:bodyPr wrap="square" numCol="1" rtlCol="0">
            <a:spAutoFit/>
          </a:bodyPr>
          <a:lstStyle/>
          <a:p>
            <a:pPr marL="171450" indent="-171450">
              <a:lnSpc>
                <a:spcPct val="130000"/>
              </a:lnSpc>
              <a:buClr>
                <a:srgbClr val="EF8481"/>
              </a:buClr>
              <a:buFont typeface="Poppins Medium" panose="00000600000000000000" pitchFamily="2" charset="0"/>
              <a:buChar char="&gt;"/>
            </a:pPr>
            <a:r>
              <a:rPr lang="en-GB" sz="1100">
                <a:solidFill>
                  <a:srgbClr val="EF8481"/>
                </a:solidFill>
                <a:latin typeface="Poppins Medium" panose="00000600000000000000" pitchFamily="2" charset="0"/>
                <a:cs typeface="Poppins Medium" panose="00000600000000000000" pitchFamily="2" charset="0"/>
              </a:rPr>
              <a:t>Empathise with School Presidents and Course Reps, who are doing this on a voluntary provision and trying their best to do a good job, whilst juggling their studies and personal lives.</a:t>
            </a:r>
          </a:p>
          <a:p>
            <a:pPr>
              <a:lnSpc>
                <a:spcPct val="130000"/>
              </a:lnSpc>
              <a:buClr>
                <a:srgbClr val="EF8481"/>
              </a:buClr>
            </a:pPr>
            <a:endParaRPr lang="en-GB" sz="1100">
              <a:solidFill>
                <a:srgbClr val="EF8481"/>
              </a:solidFill>
              <a:latin typeface="Poppins Medium" panose="00000600000000000000" pitchFamily="2" charset="0"/>
              <a:cs typeface="Poppins Medium" panose="00000600000000000000" pitchFamily="2" charset="0"/>
            </a:endParaRPr>
          </a:p>
          <a:p>
            <a:pPr marL="171450" indent="-171450">
              <a:lnSpc>
                <a:spcPct val="130000"/>
              </a:lnSpc>
              <a:buClr>
                <a:srgbClr val="EF8481"/>
              </a:buClr>
              <a:buFont typeface="Poppins Medium" panose="00000600000000000000" pitchFamily="2" charset="0"/>
              <a:buChar char="&gt;"/>
            </a:pPr>
            <a:r>
              <a:rPr lang="en-GB" sz="1100">
                <a:solidFill>
                  <a:srgbClr val="EF8481"/>
                </a:solidFill>
                <a:latin typeface="Poppins Medium" panose="00000600000000000000" pitchFamily="2" charset="0"/>
                <a:cs typeface="Poppins Medium" panose="00000600000000000000" pitchFamily="2" charset="0"/>
              </a:rPr>
              <a:t>If a rep provides with constructive feedback from their course mates, remember that they are communicating this and that they can be part of closing the feedback loop. Thank them for bringing it to your attention, do not hold it against them personally and feedback any actions so they can close the feedback loop.</a:t>
            </a:r>
          </a:p>
          <a:p>
            <a:pPr>
              <a:lnSpc>
                <a:spcPct val="130000"/>
              </a:lnSpc>
              <a:buClr>
                <a:srgbClr val="EF8481"/>
              </a:buClr>
            </a:pPr>
            <a:endParaRPr lang="en-GB" sz="1100">
              <a:solidFill>
                <a:srgbClr val="EF8481"/>
              </a:solidFill>
              <a:latin typeface="Poppins Medium" panose="00000600000000000000" pitchFamily="2" charset="0"/>
              <a:cs typeface="Poppins Medium" panose="00000600000000000000" pitchFamily="2" charset="0"/>
            </a:endParaRPr>
          </a:p>
          <a:p>
            <a:pPr marL="171450" indent="-171450">
              <a:lnSpc>
                <a:spcPct val="130000"/>
              </a:lnSpc>
              <a:buClr>
                <a:srgbClr val="EF8481"/>
              </a:buClr>
              <a:buFont typeface="Poppins Medium" panose="00000600000000000000" pitchFamily="2" charset="0"/>
              <a:buChar char="&gt;"/>
            </a:pPr>
            <a:r>
              <a:rPr lang="en-GB" sz="1100">
                <a:solidFill>
                  <a:srgbClr val="EF8481"/>
                </a:solidFill>
                <a:latin typeface="Poppins Medium" panose="00000600000000000000" pitchFamily="2" charset="0"/>
                <a:cs typeface="Poppins Medium" panose="00000600000000000000" pitchFamily="2" charset="0"/>
              </a:rPr>
              <a:t>Students look up to Academic Staff, if you engage with the reps and the process, they will feel validated in their efforts and continue to excel in the role.</a:t>
            </a:r>
          </a:p>
          <a:p>
            <a:pPr>
              <a:lnSpc>
                <a:spcPct val="130000"/>
              </a:lnSpc>
              <a:buClr>
                <a:srgbClr val="EF8481"/>
              </a:buClr>
            </a:pPr>
            <a:endParaRPr lang="en-GB" sz="1100">
              <a:solidFill>
                <a:srgbClr val="EF8481"/>
              </a:solidFill>
              <a:latin typeface="Poppins Medium" panose="00000600000000000000" pitchFamily="2" charset="0"/>
              <a:cs typeface="Poppins Medium" panose="00000600000000000000" pitchFamily="2" charset="0"/>
            </a:endParaRPr>
          </a:p>
        </p:txBody>
      </p:sp>
      <p:pic>
        <p:nvPicPr>
          <p:cNvPr id="4" name="Audio 3">
            <a:hlinkClick r:id="" action="ppaction://media"/>
            <a:extLst>
              <a:ext uri="{FF2B5EF4-FFF2-40B4-BE49-F238E27FC236}">
                <a16:creationId xmlns:a16="http://schemas.microsoft.com/office/drawing/2014/main" id="{965C259E-A061-6D68-6FEC-3182910008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8639971"/>
      </p:ext>
    </p:extLst>
  </p:cSld>
  <p:clrMapOvr>
    <a:masterClrMapping/>
  </p:clrMapOvr>
  <mc:AlternateContent xmlns:mc="http://schemas.openxmlformats.org/markup-compatibility/2006" xmlns:p14="http://schemas.microsoft.com/office/powerpoint/2010/main">
    <mc:Choice Requires="p14">
      <p:transition spd="slow" p14:dur="2000" advTm="49886"/>
    </mc:Choice>
    <mc:Fallback xmlns="">
      <p:transition spd="slow" advTm="4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4D59B08-85D8-0C46-90B9-CC8469F5B0E8}"/>
              </a:ext>
            </a:extLst>
          </p:cNvPr>
          <p:cNvSpPr txBox="1"/>
          <p:nvPr/>
        </p:nvSpPr>
        <p:spPr>
          <a:xfrm>
            <a:off x="3437313" y="-62346"/>
            <a:ext cx="6317673" cy="1007071"/>
          </a:xfrm>
          <a:prstGeom prst="rect">
            <a:avLst/>
          </a:prstGeom>
          <a:noFill/>
        </p:spPr>
        <p:txBody>
          <a:bodyPr wrap="square" rtlCol="0">
            <a:spAutoFit/>
          </a:bodyPr>
          <a:lstStyle/>
          <a:p>
            <a:pPr algn="l">
              <a:lnSpc>
                <a:spcPts val="3500"/>
              </a:lnSpc>
            </a:pPr>
            <a:r>
              <a:rPr lang="en-GB" sz="3600" spc="-50">
                <a:solidFill>
                  <a:srgbClr val="C5E3D7"/>
                </a:solidFill>
                <a:latin typeface="Poppins Bold" panose="00000800000000000000" pitchFamily="2" charset="0"/>
                <a:cs typeface="Poppins Bold" panose="00000800000000000000" pitchFamily="2" charset="0"/>
              </a:rPr>
              <a:t>I am concerned about a rep…</a:t>
            </a:r>
          </a:p>
        </p:txBody>
      </p:sp>
      <p:sp>
        <p:nvSpPr>
          <p:cNvPr id="23" name="TextBox 22">
            <a:extLst>
              <a:ext uri="{FF2B5EF4-FFF2-40B4-BE49-F238E27FC236}">
                <a16:creationId xmlns:a16="http://schemas.microsoft.com/office/drawing/2014/main" id="{36F2E0E8-C7CA-034D-9B74-F4895FFE3DE7}"/>
              </a:ext>
            </a:extLst>
          </p:cNvPr>
          <p:cNvSpPr txBox="1"/>
          <p:nvPr/>
        </p:nvSpPr>
        <p:spPr>
          <a:xfrm>
            <a:off x="0" y="768002"/>
            <a:ext cx="8321039" cy="4221156"/>
          </a:xfrm>
          <a:prstGeom prst="rect">
            <a:avLst/>
          </a:prstGeom>
          <a:noFill/>
        </p:spPr>
        <p:txBody>
          <a:bodyPr wrap="square" rtlCol="0">
            <a:spAutoFit/>
          </a:bodyPr>
          <a:lstStyle/>
          <a:p>
            <a:pPr marL="171450" indent="-171450">
              <a:lnSpc>
                <a:spcPct val="150000"/>
              </a:lnSpc>
              <a:buClr>
                <a:srgbClr val="C5E3D7"/>
              </a:buClr>
              <a:buFont typeface="Poppins" panose="00000500000000000000" pitchFamily="2" charset="0"/>
              <a:buChar char="&gt;"/>
            </a:pPr>
            <a:r>
              <a:rPr lang="en-GB" sz="1200">
                <a:solidFill>
                  <a:srgbClr val="C5E3D7"/>
                </a:solidFill>
                <a:latin typeface="Poppins Medium" panose="00000600000000000000" pitchFamily="2" charset="0"/>
                <a:cs typeface="Poppins Medium" panose="00000600000000000000" pitchFamily="2" charset="0"/>
              </a:rPr>
              <a:t>If a representative is not engaging with you, or is not acting in a way that meets the expectations defined in their role description or university regulations, then please contact the Advocacy and     Insight Team at  </a:t>
            </a:r>
            <a:r>
              <a:rPr lang="en-GB" sz="1200">
                <a:solidFill>
                  <a:srgbClr val="C5E3D7"/>
                </a:solidFill>
                <a:latin typeface="Poppins Medium" panose="00000600000000000000" pitchFamily="2" charset="0"/>
                <a:cs typeface="Poppins Medium" panose="00000600000000000000" pitchFamily="2" charset="0"/>
                <a:hlinkClick r:id="rId5"/>
              </a:rPr>
              <a:t>CourseReps@uclan.ac.uk</a:t>
            </a:r>
            <a:endParaRPr lang="en-GB" sz="1200">
              <a:solidFill>
                <a:srgbClr val="C5E3D7"/>
              </a:solidFill>
              <a:latin typeface="Poppins Medium" panose="00000600000000000000" pitchFamily="2" charset="0"/>
              <a:cs typeface="Poppins Medium" panose="00000600000000000000" pitchFamily="2" charset="0"/>
            </a:endParaRPr>
          </a:p>
          <a:p>
            <a:pPr marL="171450" indent="-171450">
              <a:lnSpc>
                <a:spcPct val="150000"/>
              </a:lnSpc>
              <a:buClr>
                <a:srgbClr val="C5E3D7"/>
              </a:buClr>
              <a:buFont typeface="Poppins" panose="00000500000000000000" pitchFamily="2" charset="0"/>
              <a:buChar char="&gt;"/>
            </a:pPr>
            <a:endParaRPr lang="en-GB" sz="1200">
              <a:solidFill>
                <a:srgbClr val="C5E3D7"/>
              </a:solidFill>
              <a:latin typeface="Poppins Medium" panose="00000600000000000000" pitchFamily="2" charset="0"/>
              <a:cs typeface="Poppins Medium" panose="00000600000000000000" pitchFamily="2" charset="0"/>
            </a:endParaRPr>
          </a:p>
          <a:p>
            <a:pPr marL="171450" indent="-171450">
              <a:lnSpc>
                <a:spcPct val="150000"/>
              </a:lnSpc>
              <a:buClr>
                <a:srgbClr val="C5E3D7"/>
              </a:buClr>
              <a:buFont typeface="Poppins" panose="00000500000000000000" pitchFamily="2" charset="0"/>
              <a:buChar char="&gt;"/>
            </a:pPr>
            <a:r>
              <a:rPr lang="en-GB" sz="1200">
                <a:solidFill>
                  <a:srgbClr val="C5E3D7"/>
                </a:solidFill>
                <a:latin typeface="Poppins Medium" panose="00000600000000000000" pitchFamily="2" charset="0"/>
                <a:cs typeface="Poppins Medium" panose="00000600000000000000" pitchFamily="2" charset="0"/>
              </a:rPr>
              <a:t>We will then liaise with the individual students to understand if:</a:t>
            </a:r>
          </a:p>
          <a:p>
            <a:pPr marL="514350" lvl="1" indent="-171450">
              <a:lnSpc>
                <a:spcPct val="150000"/>
              </a:lnSpc>
              <a:buClr>
                <a:srgbClr val="C5E3D7"/>
              </a:buClr>
              <a:buFont typeface="Poppins" panose="00000500000000000000" pitchFamily="2" charset="0"/>
              <a:buChar char="&gt;"/>
            </a:pPr>
            <a:r>
              <a:rPr lang="en-GB" sz="1200">
                <a:solidFill>
                  <a:srgbClr val="C5E3D7"/>
                </a:solidFill>
                <a:latin typeface="Poppins Medium" panose="00000600000000000000" pitchFamily="2" charset="0"/>
                <a:cs typeface="Poppins Medium" panose="00000600000000000000" pitchFamily="2" charset="0"/>
              </a:rPr>
              <a:t>There is a wellbeing concern which has impacted upon their engagement with the role.</a:t>
            </a:r>
          </a:p>
          <a:p>
            <a:pPr marL="514350" lvl="1" indent="-171450">
              <a:lnSpc>
                <a:spcPct val="150000"/>
              </a:lnSpc>
              <a:buClr>
                <a:srgbClr val="C5E3D7"/>
              </a:buClr>
              <a:buFont typeface="Poppins" panose="00000500000000000000" pitchFamily="2" charset="0"/>
              <a:buChar char="&gt;"/>
            </a:pPr>
            <a:r>
              <a:rPr lang="en-GB" sz="1200">
                <a:solidFill>
                  <a:srgbClr val="C5E3D7"/>
                </a:solidFill>
                <a:latin typeface="Poppins Medium" panose="00000600000000000000" pitchFamily="2" charset="0"/>
                <a:cs typeface="Poppins Medium" panose="00000600000000000000" pitchFamily="2" charset="0"/>
              </a:rPr>
              <a:t>They feel they need more training to understand their remit more.</a:t>
            </a:r>
          </a:p>
          <a:p>
            <a:pPr marL="514350" lvl="1" indent="-171450">
              <a:lnSpc>
                <a:spcPct val="150000"/>
              </a:lnSpc>
              <a:buClr>
                <a:srgbClr val="C5E3D7"/>
              </a:buClr>
              <a:buFont typeface="Poppins" panose="00000500000000000000" pitchFamily="2" charset="0"/>
              <a:buChar char="&gt;"/>
            </a:pPr>
            <a:r>
              <a:rPr lang="en-GB" sz="1200">
                <a:solidFill>
                  <a:srgbClr val="C5E3D7"/>
                </a:solidFill>
                <a:latin typeface="Poppins Medium" panose="00000600000000000000" pitchFamily="2" charset="0"/>
                <a:cs typeface="Poppins Medium" panose="00000600000000000000" pitchFamily="2" charset="0"/>
              </a:rPr>
              <a:t>They are receiving the communications sent to them.</a:t>
            </a:r>
          </a:p>
          <a:p>
            <a:pPr marL="514350" lvl="1" indent="-171450">
              <a:lnSpc>
                <a:spcPct val="150000"/>
              </a:lnSpc>
              <a:buClr>
                <a:srgbClr val="C5E3D7"/>
              </a:buClr>
              <a:buFont typeface="Poppins" panose="00000500000000000000" pitchFamily="2" charset="0"/>
              <a:buChar char="&gt;"/>
            </a:pPr>
            <a:r>
              <a:rPr lang="en-GB" sz="1200">
                <a:solidFill>
                  <a:srgbClr val="C5E3D7"/>
                </a:solidFill>
                <a:latin typeface="Poppins Medium" panose="00000600000000000000" pitchFamily="2" charset="0"/>
                <a:cs typeface="Poppins Medium" panose="00000600000000000000" pitchFamily="2" charset="0"/>
              </a:rPr>
              <a:t>They feel supported in carrying out their remit.</a:t>
            </a:r>
          </a:p>
          <a:p>
            <a:pPr marL="514350" lvl="1" indent="-171450">
              <a:lnSpc>
                <a:spcPct val="150000"/>
              </a:lnSpc>
              <a:buClr>
                <a:srgbClr val="C5E3D7"/>
              </a:buClr>
              <a:buFont typeface="Poppins" panose="00000500000000000000" pitchFamily="2" charset="0"/>
              <a:buChar char="&gt;"/>
            </a:pPr>
            <a:r>
              <a:rPr lang="en-GB" sz="1200">
                <a:solidFill>
                  <a:srgbClr val="C5E3D7"/>
                </a:solidFill>
                <a:latin typeface="Poppins Medium" panose="00000600000000000000" pitchFamily="2" charset="0"/>
                <a:cs typeface="Poppins Medium" panose="00000600000000000000" pitchFamily="2" charset="0"/>
              </a:rPr>
              <a:t>There are barriers preventing them from engaging</a:t>
            </a:r>
          </a:p>
          <a:p>
            <a:pPr marL="514350" lvl="1" indent="-171450">
              <a:lnSpc>
                <a:spcPct val="150000"/>
              </a:lnSpc>
              <a:buClr>
                <a:srgbClr val="C5E3D7"/>
              </a:buClr>
              <a:buFont typeface="Poppins" panose="00000500000000000000" pitchFamily="2" charset="0"/>
              <a:buChar char="&gt;"/>
            </a:pPr>
            <a:r>
              <a:rPr lang="en-GB" sz="1200">
                <a:solidFill>
                  <a:srgbClr val="C5E3D7"/>
                </a:solidFill>
                <a:latin typeface="Poppins Medium" panose="00000600000000000000" pitchFamily="2" charset="0"/>
                <a:cs typeface="Poppins Medium" panose="00000600000000000000" pitchFamily="2" charset="0"/>
              </a:rPr>
              <a:t>And in some cases, if we need to consider the removal of a rep due to significant conduct issues.</a:t>
            </a:r>
          </a:p>
          <a:p>
            <a:pPr lvl="1">
              <a:lnSpc>
                <a:spcPct val="150000"/>
              </a:lnSpc>
              <a:buClr>
                <a:srgbClr val="C5E3D7"/>
              </a:buClr>
            </a:pPr>
            <a:r>
              <a:rPr lang="en-GB" sz="1200">
                <a:solidFill>
                  <a:srgbClr val="C5E3D7"/>
                </a:solidFill>
                <a:latin typeface="Poppins Medium" panose="00000600000000000000" pitchFamily="2" charset="0"/>
                <a:cs typeface="Poppins Medium" panose="00000600000000000000" pitchFamily="2" charset="0"/>
              </a:rPr>
              <a:t> </a:t>
            </a:r>
          </a:p>
          <a:p>
            <a:pPr marL="171450" indent="-171450">
              <a:lnSpc>
                <a:spcPct val="150000"/>
              </a:lnSpc>
              <a:buClr>
                <a:srgbClr val="C5E3D7"/>
              </a:buClr>
              <a:buFont typeface="Poppins" panose="00000500000000000000" pitchFamily="2" charset="0"/>
              <a:buChar char="&gt;"/>
            </a:pPr>
            <a:r>
              <a:rPr lang="en-GB" sz="1200">
                <a:solidFill>
                  <a:srgbClr val="C5E3D7"/>
                </a:solidFill>
                <a:latin typeface="Poppins Medium" panose="00000600000000000000" pitchFamily="2" charset="0"/>
                <a:cs typeface="Poppins Medium" panose="00000600000000000000" pitchFamily="2" charset="0"/>
              </a:rPr>
              <a:t>Please have patience with them, as volunteer manager we take rep wellbeing seriously and will communicate where appropriate on the decision made and any actions that have been agreed moving forward.</a:t>
            </a:r>
          </a:p>
        </p:txBody>
      </p:sp>
      <p:pic>
        <p:nvPicPr>
          <p:cNvPr id="4" name="Audio 3">
            <a:hlinkClick r:id="" action="ppaction://media"/>
            <a:extLst>
              <a:ext uri="{FF2B5EF4-FFF2-40B4-BE49-F238E27FC236}">
                <a16:creationId xmlns:a16="http://schemas.microsoft.com/office/drawing/2014/main" id="{F5CA36FA-52D8-4F2A-B1A3-077B5A8C3A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60767702"/>
      </p:ext>
    </p:extLst>
  </p:cSld>
  <p:clrMapOvr>
    <a:masterClrMapping/>
  </p:clrMapOvr>
  <mc:AlternateContent xmlns:mc="http://schemas.openxmlformats.org/markup-compatibility/2006" xmlns:p14="http://schemas.microsoft.com/office/powerpoint/2010/main">
    <mc:Choice Requires="p14">
      <p:transition spd="slow" p14:dur="2000" advTm="70875"/>
    </mc:Choice>
    <mc:Fallback xmlns="">
      <p:transition spd="slow" advTm="7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5D0E73-A592-4883-81CA-2B3CAC315A05}"/>
              </a:ext>
            </a:extLst>
          </p:cNvPr>
          <p:cNvSpPr txBox="1"/>
          <p:nvPr/>
        </p:nvSpPr>
        <p:spPr>
          <a:xfrm>
            <a:off x="1693718" y="1688941"/>
            <a:ext cx="6418118" cy="1372363"/>
          </a:xfrm>
          <a:prstGeom prst="rect">
            <a:avLst/>
          </a:prstGeom>
          <a:noFill/>
        </p:spPr>
        <p:txBody>
          <a:bodyPr wrap="square" lIns="91440" tIns="45720" rIns="91440" bIns="45720" rtlCol="0" anchor="t">
            <a:spAutoFit/>
          </a:bodyPr>
          <a:lstStyle/>
          <a:p>
            <a:pPr algn="ctr">
              <a:lnSpc>
                <a:spcPts val="3500"/>
              </a:lnSpc>
            </a:pPr>
            <a:r>
              <a:rPr lang="en-GB" sz="3600" kern="0" spc="-50">
                <a:solidFill>
                  <a:srgbClr val="144E61"/>
                </a:solidFill>
                <a:latin typeface="Poppins Bold"/>
                <a:cs typeface="Poppins Bold"/>
              </a:rPr>
              <a:t>The Students’ Union Representation Review</a:t>
            </a:r>
            <a:endParaRPr lang="en-US">
              <a:latin typeface="Poppins Bold"/>
              <a:cs typeface="Poppins Bold"/>
            </a:endParaRPr>
          </a:p>
          <a:p>
            <a:pPr algn="ctr">
              <a:lnSpc>
                <a:spcPts val="3500"/>
              </a:lnSpc>
            </a:pPr>
            <a:r>
              <a:rPr lang="en-GB">
                <a:cs typeface="Calibri"/>
              </a:rPr>
              <a:t>Slomas3@uclan.ac.uk</a:t>
            </a:r>
            <a:endParaRPr lang="en-GB"/>
          </a:p>
        </p:txBody>
      </p:sp>
      <p:pic>
        <p:nvPicPr>
          <p:cNvPr id="13" name="Audio 12">
            <a:hlinkClick r:id="" action="ppaction://media"/>
            <a:extLst>
              <a:ext uri="{FF2B5EF4-FFF2-40B4-BE49-F238E27FC236}">
                <a16:creationId xmlns:a16="http://schemas.microsoft.com/office/drawing/2014/main" id="{B57CD995-7B75-0EDE-7F97-E78F4BDC45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28259581"/>
      </p:ext>
    </p:extLst>
  </p:cSld>
  <p:clrMapOvr>
    <a:masterClrMapping/>
  </p:clrMapOvr>
  <mc:AlternateContent xmlns:mc="http://schemas.openxmlformats.org/markup-compatibility/2006" xmlns:p14="http://schemas.microsoft.com/office/powerpoint/2010/main">
    <mc:Choice Requires="p14">
      <p:transition spd="slow" p14:dur="2000" advTm="83544"/>
    </mc:Choice>
    <mc:Fallback xmlns="">
      <p:transition spd="slow" advTm="8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387A7F-4CB9-EE48-9A10-E05AC65D19BD}"/>
              </a:ext>
            </a:extLst>
          </p:cNvPr>
          <p:cNvSpPr txBox="1"/>
          <p:nvPr/>
        </p:nvSpPr>
        <p:spPr>
          <a:xfrm>
            <a:off x="258184" y="1064675"/>
            <a:ext cx="3066907" cy="3077766"/>
          </a:xfrm>
          <a:prstGeom prst="rect">
            <a:avLst/>
          </a:prstGeom>
          <a:noFill/>
        </p:spPr>
        <p:txBody>
          <a:bodyPr wrap="square" rtlCol="0">
            <a:spAutoFit/>
          </a:bodyPr>
          <a:lstStyle/>
          <a:p>
            <a:pPr algn="ctr"/>
            <a:r>
              <a:rPr lang="en-GB" sz="5400" kern="0" spc="-50">
                <a:solidFill>
                  <a:srgbClr val="C5E3D7"/>
                </a:solidFill>
                <a:latin typeface="Poppins Bold" panose="00000800000000000000" pitchFamily="2" charset="0"/>
                <a:cs typeface="Poppins Bold" panose="00000800000000000000" pitchFamily="2" charset="0"/>
              </a:rPr>
              <a:t>What we will cover</a:t>
            </a:r>
          </a:p>
          <a:p>
            <a:pPr algn="ctr"/>
            <a:endParaRPr lang="en-GB" sz="3200" kern="0" spc="-50">
              <a:solidFill>
                <a:srgbClr val="C5E3D7"/>
              </a:solidFill>
              <a:latin typeface="Poppins Bold" panose="00000800000000000000" pitchFamily="2" charset="0"/>
              <a:cs typeface="Poppins Bold" panose="00000800000000000000" pitchFamily="2" charset="0"/>
            </a:endParaRPr>
          </a:p>
        </p:txBody>
      </p:sp>
      <p:sp>
        <p:nvSpPr>
          <p:cNvPr id="4" name="TextBox 3">
            <a:extLst>
              <a:ext uri="{FF2B5EF4-FFF2-40B4-BE49-F238E27FC236}">
                <a16:creationId xmlns:a16="http://schemas.microsoft.com/office/drawing/2014/main" id="{F5930E51-6742-C28D-A730-6E9D4FE10B43}"/>
              </a:ext>
            </a:extLst>
          </p:cNvPr>
          <p:cNvSpPr txBox="1"/>
          <p:nvPr/>
        </p:nvSpPr>
        <p:spPr>
          <a:xfrm>
            <a:off x="3911138" y="1381402"/>
            <a:ext cx="5270269" cy="3633559"/>
          </a:xfrm>
          <a:prstGeom prst="rect">
            <a:avLst/>
          </a:prstGeom>
          <a:noFill/>
        </p:spPr>
        <p:txBody>
          <a:bodyPr wrap="square">
            <a:spAutoFit/>
          </a:bodyPr>
          <a:lstStyle/>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What do we mean by academic representatives?</a:t>
            </a:r>
          </a:p>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Why do we have student voice in academic experience?</a:t>
            </a:r>
          </a:p>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What are School Presidents and Course Reps?</a:t>
            </a:r>
          </a:p>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Election Process for Course Reps</a:t>
            </a:r>
          </a:p>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Process after a successful election</a:t>
            </a:r>
          </a:p>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What to do if no one puts themselves forward?</a:t>
            </a:r>
          </a:p>
          <a:p>
            <a:pPr marL="171450"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How to support Academic Reps?</a:t>
            </a:r>
          </a:p>
          <a:p>
            <a:pPr marL="514350" lvl="1"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Concerns about an Academic Rep		</a:t>
            </a:r>
          </a:p>
          <a:p>
            <a:pPr marL="1200150" lvl="3" indent="-171450">
              <a:lnSpc>
                <a:spcPct val="130000"/>
              </a:lnSpc>
              <a:buFont typeface="Arial" panose="020B0604020202020204" pitchFamily="34" charset="0"/>
              <a:buChar char="•"/>
            </a:pPr>
            <a:r>
              <a:rPr lang="en-GB" sz="1200" b="1">
                <a:solidFill>
                  <a:srgbClr val="C5E3D7"/>
                </a:solidFill>
                <a:latin typeface="Poppins Medium" panose="00000600000000000000" pitchFamily="2" charset="0"/>
                <a:cs typeface="Poppins Medium" panose="00000600000000000000" pitchFamily="2" charset="0"/>
              </a:rPr>
              <a:t>Academic Rep Training and Support</a:t>
            </a:r>
          </a:p>
          <a:p>
            <a:pPr marL="171450" indent="-171450">
              <a:lnSpc>
                <a:spcPct val="130000"/>
              </a:lnSpc>
              <a:buFont typeface="Arial" panose="020B0604020202020204" pitchFamily="34" charset="0"/>
              <a:buChar char="•"/>
            </a:pPr>
            <a:endParaRPr lang="en-GB" sz="1400" b="1">
              <a:solidFill>
                <a:srgbClr val="C5E3D7"/>
              </a:solidFill>
              <a:latin typeface="Poppins Medium" panose="00000600000000000000" pitchFamily="2" charset="0"/>
              <a:cs typeface="Poppins Medium" panose="00000600000000000000" pitchFamily="2" charset="0"/>
            </a:endParaRPr>
          </a:p>
          <a:p>
            <a:pPr marL="171450" indent="-171450">
              <a:lnSpc>
                <a:spcPct val="130000"/>
              </a:lnSpc>
              <a:buFont typeface="Arial" panose="020B0604020202020204" pitchFamily="34" charset="0"/>
              <a:buChar char="•"/>
            </a:pPr>
            <a:endParaRPr lang="en-GB" sz="1400" b="1">
              <a:solidFill>
                <a:srgbClr val="C5E3D7"/>
              </a:solidFill>
              <a:latin typeface="Poppins Medium" panose="00000600000000000000" pitchFamily="2" charset="0"/>
              <a:cs typeface="Poppins Medium" panose="00000600000000000000" pitchFamily="2" charset="0"/>
            </a:endParaRPr>
          </a:p>
          <a:p>
            <a:pPr marL="171450" indent="-171450">
              <a:lnSpc>
                <a:spcPct val="130000"/>
              </a:lnSpc>
              <a:buFont typeface="Arial" panose="020B0604020202020204" pitchFamily="34" charset="0"/>
              <a:buChar char="•"/>
            </a:pPr>
            <a:endParaRPr lang="en-GB" sz="1400" b="1">
              <a:solidFill>
                <a:srgbClr val="C5E3D7"/>
              </a:solidFill>
              <a:latin typeface="Poppins Medium" panose="00000600000000000000" pitchFamily="2" charset="0"/>
              <a:cs typeface="Poppins Medium" panose="00000600000000000000" pitchFamily="2" charset="0"/>
            </a:endParaRPr>
          </a:p>
          <a:p>
            <a:pPr marL="171450" indent="-171450">
              <a:lnSpc>
                <a:spcPct val="130000"/>
              </a:lnSpc>
              <a:buFont typeface="Arial" panose="020B0604020202020204" pitchFamily="34" charset="0"/>
              <a:buChar char="•"/>
            </a:pPr>
            <a:endParaRPr lang="en-GB" sz="1400" b="1">
              <a:solidFill>
                <a:srgbClr val="C5E3D7"/>
              </a:solidFill>
              <a:latin typeface="Poppins Medium" panose="00000600000000000000" pitchFamily="2" charset="0"/>
              <a:cs typeface="Poppins Medium" panose="00000600000000000000" pitchFamily="2" charset="0"/>
            </a:endParaRPr>
          </a:p>
          <a:p>
            <a:pPr marL="171450" indent="-171450">
              <a:lnSpc>
                <a:spcPct val="130000"/>
              </a:lnSpc>
              <a:buFont typeface="Arial" panose="020B0604020202020204" pitchFamily="34" charset="0"/>
              <a:buChar char="•"/>
            </a:pPr>
            <a:endParaRPr lang="en-GB" sz="1400" b="1">
              <a:solidFill>
                <a:srgbClr val="C5E3D7"/>
              </a:solidFill>
              <a:latin typeface="Poppins Medium" panose="00000600000000000000" pitchFamily="2" charset="0"/>
              <a:cs typeface="Poppins Medium" panose="00000600000000000000" pitchFamily="2" charset="0"/>
            </a:endParaRPr>
          </a:p>
        </p:txBody>
      </p:sp>
      <p:pic>
        <p:nvPicPr>
          <p:cNvPr id="7" name="Audio 6">
            <a:hlinkClick r:id="" action="ppaction://media"/>
            <a:extLst>
              <a:ext uri="{FF2B5EF4-FFF2-40B4-BE49-F238E27FC236}">
                <a16:creationId xmlns:a16="http://schemas.microsoft.com/office/drawing/2014/main" id="{689DDB31-7AA3-522D-DAB9-C3E6970C05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9554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8709">
        <p159:morph option="byObject"/>
      </p:transition>
    </mc:Choice>
    <mc:Fallback xmlns="">
      <p:transition spd="slow" advTm="287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D6BA0B-DC43-5000-AFA6-053D73BD53CB}"/>
              </a:ext>
            </a:extLst>
          </p:cNvPr>
          <p:cNvSpPr txBox="1"/>
          <p:nvPr/>
        </p:nvSpPr>
        <p:spPr>
          <a:xfrm>
            <a:off x="4528500" y="3987549"/>
            <a:ext cx="7344298" cy="427040"/>
          </a:xfrm>
          <a:prstGeom prst="rect">
            <a:avLst/>
          </a:prstGeom>
          <a:noFill/>
        </p:spPr>
        <p:txBody>
          <a:bodyPr wrap="square" rtlCol="0">
            <a:spAutoFit/>
          </a:bodyPr>
          <a:lstStyle/>
          <a:p>
            <a:pPr>
              <a:lnSpc>
                <a:spcPct val="130000"/>
              </a:lnSpc>
            </a:pPr>
            <a:r>
              <a:rPr lang="en-GB" sz="1800" b="1">
                <a:solidFill>
                  <a:srgbClr val="F6DCBF"/>
                </a:solidFill>
                <a:latin typeface="Poppins Medium" panose="00000600000000000000" pitchFamily="2" charset="0"/>
                <a:ea typeface="Calibri" panose="020F0502020204030204" pitchFamily="34" charset="0"/>
                <a:cs typeface="Poppins Medium" panose="00000600000000000000" pitchFamily="2" charset="0"/>
              </a:rPr>
              <a:t>CourseReps@uclan.ac.uk</a:t>
            </a:r>
            <a:endParaRPr lang="en-GB" sz="1800" b="1">
              <a:solidFill>
                <a:srgbClr val="F6DCBF"/>
              </a:solidFill>
              <a:latin typeface="Poppins Medium" panose="00000600000000000000" pitchFamily="2" charset="0"/>
              <a:cs typeface="Poppins Medium" panose="00000600000000000000" pitchFamily="2" charset="0"/>
            </a:endParaRPr>
          </a:p>
        </p:txBody>
      </p:sp>
      <p:pic>
        <p:nvPicPr>
          <p:cNvPr id="4" name="Audio 3">
            <a:hlinkClick r:id="" action="ppaction://media"/>
            <a:extLst>
              <a:ext uri="{FF2B5EF4-FFF2-40B4-BE49-F238E27FC236}">
                <a16:creationId xmlns:a16="http://schemas.microsoft.com/office/drawing/2014/main" id="{7A5EF816-863B-34A9-8039-0E1B1938D5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277453916"/>
      </p:ext>
    </p:extLst>
  </p:cSld>
  <p:clrMapOvr>
    <a:masterClrMapping/>
  </p:clrMapOvr>
  <mc:AlternateContent xmlns:mc="http://schemas.openxmlformats.org/markup-compatibility/2006" xmlns:p14="http://schemas.microsoft.com/office/powerpoint/2010/main">
    <mc:Choice Requires="p14">
      <p:transition spd="slow" p14:dur="2000" advTm="18919"/>
    </mc:Choice>
    <mc:Fallback xmlns="">
      <p:transition spd="slow" advTm="1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5D0E73-A592-4883-81CA-2B3CAC315A05}"/>
              </a:ext>
            </a:extLst>
          </p:cNvPr>
          <p:cNvSpPr txBox="1"/>
          <p:nvPr/>
        </p:nvSpPr>
        <p:spPr>
          <a:xfrm>
            <a:off x="63470" y="1845549"/>
            <a:ext cx="3627380" cy="2222567"/>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3600" kern="1200" spc="-50">
                <a:solidFill>
                  <a:srgbClr val="144E61"/>
                </a:solidFill>
                <a:latin typeface="Poppins Bold" panose="020B0604020202020204" charset="0"/>
                <a:ea typeface="+mj-ea"/>
                <a:cs typeface="Poppins Bold" panose="020B0604020202020204" charset="0"/>
              </a:rPr>
              <a:t>Why do we need Student Voice in the Academic Experience?</a:t>
            </a:r>
          </a:p>
        </p:txBody>
      </p:sp>
      <p:sp>
        <p:nvSpPr>
          <p:cNvPr id="4" name="TextBox 3">
            <a:extLst>
              <a:ext uri="{FF2B5EF4-FFF2-40B4-BE49-F238E27FC236}">
                <a16:creationId xmlns:a16="http://schemas.microsoft.com/office/drawing/2014/main" id="{6B5C3285-2BFF-4F70-91DF-6BC35497B284}"/>
              </a:ext>
            </a:extLst>
          </p:cNvPr>
          <p:cNvSpPr txBox="1"/>
          <p:nvPr/>
        </p:nvSpPr>
        <p:spPr>
          <a:xfrm>
            <a:off x="211230" y="1750489"/>
            <a:ext cx="4337880" cy="2372624"/>
          </a:xfrm>
          <a:prstGeom prst="rect">
            <a:avLst/>
          </a:prstGeom>
        </p:spPr>
        <p:txBody>
          <a:bodyPr vert="horz" lIns="91440" tIns="45720" rIns="91440" bIns="45720" rtlCol="0">
            <a:normAutofit/>
          </a:bodyPr>
          <a:lstStyle/>
          <a:p>
            <a:pPr defTabSz="914400">
              <a:lnSpc>
                <a:spcPct val="90000"/>
              </a:lnSpc>
              <a:spcAft>
                <a:spcPts val="600"/>
              </a:spcAft>
            </a:pPr>
            <a:endParaRPr lang="en-GB" sz="1600" b="1" i="0" u="sng">
              <a:solidFill>
                <a:srgbClr val="C5E3D7"/>
              </a:solidFill>
              <a:effectLst/>
              <a:latin typeface="Poppins Bold" panose="020B0604020202020204" charset="0"/>
              <a:cs typeface="Poppins Bold" panose="020B0604020202020204" charset="0"/>
            </a:endParaRPr>
          </a:p>
        </p:txBody>
      </p:sp>
      <p:sp>
        <p:nvSpPr>
          <p:cNvPr id="16" name="TextBox 15">
            <a:extLst>
              <a:ext uri="{FF2B5EF4-FFF2-40B4-BE49-F238E27FC236}">
                <a16:creationId xmlns:a16="http://schemas.microsoft.com/office/drawing/2014/main" id="{A63851C1-8B75-2BBC-C26B-2D5D35162B58}"/>
              </a:ext>
            </a:extLst>
          </p:cNvPr>
          <p:cNvSpPr txBox="1"/>
          <p:nvPr/>
        </p:nvSpPr>
        <p:spPr>
          <a:xfrm>
            <a:off x="2751513" y="60705"/>
            <a:ext cx="6392487" cy="842538"/>
          </a:xfrm>
          <a:prstGeom prst="rect">
            <a:avLst/>
          </a:prstGeom>
          <a:noFill/>
        </p:spPr>
        <p:txBody>
          <a:bodyPr wrap="square">
            <a:spAutoFit/>
          </a:bodyPr>
          <a:lstStyle/>
          <a:p>
            <a:pPr indent="-228600" defTabSz="914400">
              <a:lnSpc>
                <a:spcPct val="90000"/>
              </a:lnSpc>
              <a:spcAft>
                <a:spcPts val="600"/>
              </a:spcAft>
              <a:buFont typeface="Arial" panose="020B0604020202020204" pitchFamily="34" charset="0"/>
              <a:buChar char="•"/>
            </a:pPr>
            <a:r>
              <a:rPr lang="en-GB" sz="1800">
                <a:solidFill>
                  <a:srgbClr val="144E61"/>
                </a:solidFill>
                <a:latin typeface="Poppins Medium" panose="00000600000000000000" pitchFamily="2" charset="0"/>
                <a:cs typeface="Poppins Medium" panose="00000600000000000000" pitchFamily="2" charset="0"/>
              </a:rPr>
              <a:t>To assist the University in learning about and resolving issues that could impact learning and in the long run retention and league tables. </a:t>
            </a:r>
          </a:p>
        </p:txBody>
      </p:sp>
      <p:sp>
        <p:nvSpPr>
          <p:cNvPr id="7" name="TextBox 6">
            <a:extLst>
              <a:ext uri="{FF2B5EF4-FFF2-40B4-BE49-F238E27FC236}">
                <a16:creationId xmlns:a16="http://schemas.microsoft.com/office/drawing/2014/main" id="{3BF5FE3C-FC33-2B91-2010-053E15B999B9}"/>
              </a:ext>
            </a:extLst>
          </p:cNvPr>
          <p:cNvSpPr txBox="1"/>
          <p:nvPr/>
        </p:nvSpPr>
        <p:spPr>
          <a:xfrm>
            <a:off x="4019204" y="1965736"/>
            <a:ext cx="5232892" cy="1091837"/>
          </a:xfrm>
          <a:prstGeom prst="rect">
            <a:avLst/>
          </a:prstGeom>
          <a:noFill/>
        </p:spPr>
        <p:txBody>
          <a:bodyPr wrap="square">
            <a:spAutoFit/>
          </a:bodyPr>
          <a:lstStyle/>
          <a:p>
            <a:pPr indent="-228600" defTabSz="914400">
              <a:lnSpc>
                <a:spcPct val="90000"/>
              </a:lnSpc>
              <a:spcAft>
                <a:spcPts val="600"/>
              </a:spcAft>
              <a:buFont typeface="Arial" panose="020B0604020202020204" pitchFamily="34" charset="0"/>
              <a:buChar char="•"/>
            </a:pPr>
            <a:r>
              <a:rPr lang="en-GB" sz="1800">
                <a:solidFill>
                  <a:srgbClr val="144E61"/>
                </a:solidFill>
                <a:latin typeface="Poppins Medium" panose="00000600000000000000" pitchFamily="2" charset="0"/>
                <a:cs typeface="Poppins Medium" panose="00000600000000000000" pitchFamily="2" charset="0"/>
              </a:rPr>
              <a:t>When students have agency in their academic experience through co-creation, then they are more likely to excel and engage in it.          		</a:t>
            </a:r>
            <a:r>
              <a:rPr lang="en-GB" sz="1100" err="1">
                <a:solidFill>
                  <a:srgbClr val="144E61"/>
                </a:solidFill>
                <a:latin typeface="Poppins Medium" panose="00000600000000000000" pitchFamily="2" charset="0"/>
                <a:cs typeface="Poppins Medium" panose="00000600000000000000" pitchFamily="2" charset="0"/>
              </a:rPr>
              <a:t>Tornero</a:t>
            </a:r>
            <a:r>
              <a:rPr lang="en-GB" sz="1100">
                <a:solidFill>
                  <a:srgbClr val="144E61"/>
                </a:solidFill>
                <a:latin typeface="Poppins Medium" panose="00000600000000000000" pitchFamily="2" charset="0"/>
                <a:cs typeface="Poppins Medium" panose="00000600000000000000" pitchFamily="2" charset="0"/>
              </a:rPr>
              <a:t>, A. (2023)</a:t>
            </a:r>
          </a:p>
        </p:txBody>
      </p:sp>
      <p:sp>
        <p:nvSpPr>
          <p:cNvPr id="8" name="TextBox 7">
            <a:extLst>
              <a:ext uri="{FF2B5EF4-FFF2-40B4-BE49-F238E27FC236}">
                <a16:creationId xmlns:a16="http://schemas.microsoft.com/office/drawing/2014/main" id="{CC7DBFED-DE9F-5E57-E7BD-B6265C9B425F}"/>
              </a:ext>
            </a:extLst>
          </p:cNvPr>
          <p:cNvSpPr txBox="1"/>
          <p:nvPr/>
        </p:nvSpPr>
        <p:spPr>
          <a:xfrm>
            <a:off x="5176721" y="3120497"/>
            <a:ext cx="4572000" cy="842538"/>
          </a:xfrm>
          <a:prstGeom prst="rect">
            <a:avLst/>
          </a:prstGeom>
          <a:noFill/>
        </p:spPr>
        <p:txBody>
          <a:bodyPr wrap="square">
            <a:spAutoFit/>
          </a:bodyPr>
          <a:lstStyle/>
          <a:p>
            <a:pPr indent="-228600" defTabSz="914400">
              <a:lnSpc>
                <a:spcPct val="90000"/>
              </a:lnSpc>
              <a:spcAft>
                <a:spcPts val="600"/>
              </a:spcAft>
              <a:buFont typeface="Arial" panose="020B0604020202020204" pitchFamily="34" charset="0"/>
              <a:buChar char="•"/>
            </a:pPr>
            <a:r>
              <a:rPr lang="en-GB" sz="1800">
                <a:solidFill>
                  <a:srgbClr val="144E61"/>
                </a:solidFill>
                <a:latin typeface="Poppins Medium" panose="00000600000000000000" pitchFamily="2" charset="0"/>
                <a:cs typeface="Poppins Medium" panose="00000600000000000000" pitchFamily="2" charset="0"/>
              </a:rPr>
              <a:t>It is part of the B2 conditions of registration under the Office for Students. </a:t>
            </a:r>
          </a:p>
        </p:txBody>
      </p:sp>
      <p:sp>
        <p:nvSpPr>
          <p:cNvPr id="10" name="TextBox 9">
            <a:extLst>
              <a:ext uri="{FF2B5EF4-FFF2-40B4-BE49-F238E27FC236}">
                <a16:creationId xmlns:a16="http://schemas.microsoft.com/office/drawing/2014/main" id="{AAEFB954-BC47-6C09-3BED-D477EA976CD0}"/>
              </a:ext>
            </a:extLst>
          </p:cNvPr>
          <p:cNvSpPr txBox="1"/>
          <p:nvPr/>
        </p:nvSpPr>
        <p:spPr>
          <a:xfrm>
            <a:off x="6413960" y="4237932"/>
            <a:ext cx="2815244" cy="343940"/>
          </a:xfrm>
          <a:prstGeom prst="rect">
            <a:avLst/>
          </a:prstGeom>
          <a:noFill/>
        </p:spPr>
        <p:txBody>
          <a:bodyPr wrap="square">
            <a:spAutoFit/>
          </a:bodyPr>
          <a:lstStyle/>
          <a:p>
            <a:pPr indent="-228600" defTabSz="914400">
              <a:lnSpc>
                <a:spcPct val="90000"/>
              </a:lnSpc>
              <a:spcAft>
                <a:spcPts val="600"/>
              </a:spcAft>
              <a:buFont typeface="Arial" panose="020B0604020202020204" pitchFamily="34" charset="0"/>
              <a:buChar char="•"/>
            </a:pPr>
            <a:r>
              <a:rPr lang="en-GB" sz="1800">
                <a:solidFill>
                  <a:srgbClr val="144E61"/>
                </a:solidFill>
                <a:latin typeface="Poppins Medium" panose="00000600000000000000" pitchFamily="2" charset="0"/>
                <a:cs typeface="Poppins Medium" panose="00000600000000000000" pitchFamily="2" charset="0"/>
              </a:rPr>
              <a:t>Because it’s right to.</a:t>
            </a:r>
            <a:endParaRPr lang="en-GB" sz="1100">
              <a:solidFill>
                <a:srgbClr val="144E61"/>
              </a:solidFill>
              <a:latin typeface="Poppins Medium" panose="00000600000000000000" pitchFamily="2" charset="0"/>
              <a:cs typeface="Poppins Medium" panose="00000600000000000000" pitchFamily="2" charset="0"/>
            </a:endParaRPr>
          </a:p>
        </p:txBody>
      </p:sp>
      <p:sp>
        <p:nvSpPr>
          <p:cNvPr id="19" name="TextBox 18">
            <a:extLst>
              <a:ext uri="{FF2B5EF4-FFF2-40B4-BE49-F238E27FC236}">
                <a16:creationId xmlns:a16="http://schemas.microsoft.com/office/drawing/2014/main" id="{BCC2C551-C0CA-38FB-A357-57A468999837}"/>
              </a:ext>
            </a:extLst>
          </p:cNvPr>
          <p:cNvSpPr txBox="1"/>
          <p:nvPr/>
        </p:nvSpPr>
        <p:spPr>
          <a:xfrm>
            <a:off x="3156758" y="1060654"/>
            <a:ext cx="6392487" cy="593239"/>
          </a:xfrm>
          <a:prstGeom prst="rect">
            <a:avLst/>
          </a:prstGeom>
          <a:noFill/>
        </p:spPr>
        <p:txBody>
          <a:bodyPr wrap="square">
            <a:spAutoFit/>
          </a:bodyPr>
          <a:lstStyle/>
          <a:p>
            <a:pPr indent="-228600" defTabSz="914400">
              <a:lnSpc>
                <a:spcPct val="90000"/>
              </a:lnSpc>
              <a:spcAft>
                <a:spcPts val="600"/>
              </a:spcAft>
              <a:buFont typeface="Arial" panose="020B0604020202020204" pitchFamily="34" charset="0"/>
              <a:buChar char="•"/>
            </a:pPr>
            <a:r>
              <a:rPr lang="en-GB" sz="1800">
                <a:solidFill>
                  <a:srgbClr val="144E61"/>
                </a:solidFill>
                <a:latin typeface="Poppins Medium" panose="00000600000000000000" pitchFamily="2" charset="0"/>
                <a:cs typeface="Poppins Medium" panose="00000600000000000000" pitchFamily="2" charset="0"/>
              </a:rPr>
              <a:t>To highlight UCLan good practice and champion staff who go above and beyond.</a:t>
            </a:r>
          </a:p>
        </p:txBody>
      </p:sp>
      <p:pic>
        <p:nvPicPr>
          <p:cNvPr id="28" name="Audio 27">
            <a:hlinkClick r:id="" action="ppaction://media"/>
            <a:extLst>
              <a:ext uri="{FF2B5EF4-FFF2-40B4-BE49-F238E27FC236}">
                <a16:creationId xmlns:a16="http://schemas.microsoft.com/office/drawing/2014/main" id="{33AB557A-8B1F-795C-9E7F-32F17B80B83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2863153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2431">
        <p159:morph option="byObject"/>
      </p:transition>
    </mc:Choice>
    <mc:Fallback xmlns="">
      <p:transition spd="slow" advTm="92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8"/>
                </p:tgtEl>
              </p:cMediaNode>
            </p:audio>
          </p:childTnLst>
        </p:cTn>
      </p:par>
    </p:tnLst>
    <p:bldLst>
      <p:bldP spid="16" grpId="0"/>
      <p:bldP spid="7" grpId="0"/>
      <p:bldP spid="8" grpId="0"/>
      <p:bldP spid="10"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538399-B4B3-4A23-B92D-DE107A7BBA13}"/>
              </a:ext>
            </a:extLst>
          </p:cNvPr>
          <p:cNvSpPr txBox="1"/>
          <p:nvPr/>
        </p:nvSpPr>
        <p:spPr>
          <a:xfrm>
            <a:off x="3976229" y="-1810"/>
            <a:ext cx="4056377" cy="1005403"/>
          </a:xfrm>
          <a:prstGeom prst="rect">
            <a:avLst/>
          </a:prstGeom>
          <a:noFill/>
        </p:spPr>
        <p:txBody>
          <a:bodyPr wrap="square" lIns="91440" tIns="45720" rIns="91440" bIns="45720" rtlCol="0" anchor="t">
            <a:spAutoFit/>
          </a:bodyPr>
          <a:lstStyle/>
          <a:p>
            <a:pPr>
              <a:lnSpc>
                <a:spcPts val="3500"/>
              </a:lnSpc>
            </a:pPr>
            <a:r>
              <a:rPr lang="en-GB" sz="3600" spc="-50">
                <a:solidFill>
                  <a:srgbClr val="EF8481"/>
                </a:solidFill>
                <a:latin typeface="Poppins Bold"/>
                <a:cs typeface="Poppins Bold"/>
              </a:rPr>
              <a:t>Academic Representatives</a:t>
            </a:r>
            <a:endParaRPr lang="en-US"/>
          </a:p>
        </p:txBody>
      </p:sp>
      <p:sp>
        <p:nvSpPr>
          <p:cNvPr id="2" name="TextBox 1">
            <a:extLst>
              <a:ext uri="{FF2B5EF4-FFF2-40B4-BE49-F238E27FC236}">
                <a16:creationId xmlns:a16="http://schemas.microsoft.com/office/drawing/2014/main" id="{767DB09B-4EA9-97EB-F2FB-13EF1965931D}"/>
              </a:ext>
            </a:extLst>
          </p:cNvPr>
          <p:cNvSpPr txBox="1"/>
          <p:nvPr/>
        </p:nvSpPr>
        <p:spPr>
          <a:xfrm>
            <a:off x="2313973" y="1889439"/>
            <a:ext cx="7380888" cy="11725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ct val="150000"/>
              </a:lnSpc>
              <a:buFont typeface="Arial"/>
              <a:buChar char="•"/>
            </a:pPr>
            <a:r>
              <a:rPr lang="en-GB" sz="1200">
                <a:solidFill>
                  <a:srgbClr val="EF8481"/>
                </a:solidFill>
                <a:latin typeface="Poppins Medium"/>
                <a:cs typeface="Poppins Medium"/>
              </a:rPr>
              <a:t>School Presidents</a:t>
            </a:r>
            <a:r>
              <a:rPr lang="en-US" sz="1200">
                <a:solidFill>
                  <a:srgbClr val="EF8481"/>
                </a:solidFill>
                <a:latin typeface="Poppins Medium"/>
                <a:cs typeface="Poppins Medium"/>
              </a:rPr>
              <a:t>​</a:t>
            </a:r>
          </a:p>
          <a:p>
            <a:pPr marL="514350" lvl="1" indent="-171450">
              <a:lnSpc>
                <a:spcPct val="150000"/>
              </a:lnSpc>
              <a:buFont typeface="Arial"/>
              <a:buChar char="•"/>
            </a:pPr>
            <a:r>
              <a:rPr lang="en-GB" sz="1200">
                <a:solidFill>
                  <a:srgbClr val="EF8481"/>
                </a:solidFill>
                <a:latin typeface="Poppins Medium"/>
                <a:cs typeface="Poppins Medium"/>
              </a:rPr>
              <a:t>Supports the Educational experiences of Students in their School.</a:t>
            </a:r>
            <a:r>
              <a:rPr lang="en-US" sz="1200">
                <a:solidFill>
                  <a:srgbClr val="EF8481"/>
                </a:solidFill>
                <a:latin typeface="Poppins Medium"/>
                <a:cs typeface="Poppins Medium"/>
              </a:rPr>
              <a:t>​</a:t>
            </a:r>
          </a:p>
          <a:p>
            <a:pPr marL="857250" lvl="2" indent="-171450">
              <a:lnSpc>
                <a:spcPct val="150000"/>
              </a:lnSpc>
              <a:buFont typeface="Arial"/>
              <a:buChar char="•"/>
            </a:pPr>
            <a:r>
              <a:rPr lang="en-GB" sz="1200">
                <a:solidFill>
                  <a:srgbClr val="EF8481"/>
                </a:solidFill>
                <a:latin typeface="Poppins Medium"/>
                <a:cs typeface="Poppins Medium"/>
              </a:rPr>
              <a:t>Liaises with SLT in their school on feedback that they gather , chairs Student Feedback Reviews and supports </a:t>
            </a:r>
            <a:r>
              <a:rPr lang="en-GB" sz="1200" err="1">
                <a:solidFill>
                  <a:srgbClr val="EF8481"/>
                </a:solidFill>
                <a:latin typeface="Poppins Medium"/>
                <a:cs typeface="Poppins Medium"/>
              </a:rPr>
              <a:t>Unitu</a:t>
            </a:r>
            <a:r>
              <a:rPr lang="en-GB" sz="1200">
                <a:solidFill>
                  <a:srgbClr val="EF8481"/>
                </a:solidFill>
                <a:latin typeface="Poppins Medium"/>
                <a:cs typeface="Poppins Medium"/>
              </a:rPr>
              <a:t> Moderation</a:t>
            </a:r>
            <a:r>
              <a:rPr lang="en-US" sz="1200">
                <a:solidFill>
                  <a:srgbClr val="EF8481"/>
                </a:solidFill>
                <a:latin typeface="Poppins Medium"/>
                <a:cs typeface="Poppins Medium"/>
              </a:rPr>
              <a:t>​</a:t>
            </a:r>
          </a:p>
        </p:txBody>
      </p:sp>
      <p:sp>
        <p:nvSpPr>
          <p:cNvPr id="3" name="TextBox 2">
            <a:extLst>
              <a:ext uri="{FF2B5EF4-FFF2-40B4-BE49-F238E27FC236}">
                <a16:creationId xmlns:a16="http://schemas.microsoft.com/office/drawing/2014/main" id="{9CB3E160-B6C4-CDF4-8155-76B11BF91B45}"/>
              </a:ext>
            </a:extLst>
          </p:cNvPr>
          <p:cNvSpPr txBox="1"/>
          <p:nvPr/>
        </p:nvSpPr>
        <p:spPr>
          <a:xfrm>
            <a:off x="920827" y="3065511"/>
            <a:ext cx="8458198" cy="11725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Char char="•"/>
            </a:pPr>
            <a:r>
              <a:rPr lang="en-GB" sz="1200">
                <a:solidFill>
                  <a:srgbClr val="EF8481"/>
                </a:solidFill>
                <a:latin typeface="Poppins Medium"/>
                <a:cs typeface="Arial"/>
              </a:rPr>
              <a:t>Course Representatives</a:t>
            </a:r>
            <a:r>
              <a:rPr lang="en-US" sz="1200">
                <a:solidFill>
                  <a:srgbClr val="EF8481"/>
                </a:solidFill>
                <a:latin typeface="Poppins Medium"/>
                <a:cs typeface="Arial"/>
              </a:rPr>
              <a:t>​</a:t>
            </a:r>
            <a:endParaRPr lang="en-US"/>
          </a:p>
          <a:p>
            <a:pPr lvl="1">
              <a:lnSpc>
                <a:spcPct val="150000"/>
              </a:lnSpc>
              <a:buChar char="•"/>
            </a:pPr>
            <a:r>
              <a:rPr lang="en-GB" sz="1200">
                <a:solidFill>
                  <a:srgbClr val="EF8481"/>
                </a:solidFill>
                <a:latin typeface="Poppins Medium"/>
                <a:cs typeface="Arial"/>
              </a:rPr>
              <a:t>Supports the educational experiences of Students in their course year.</a:t>
            </a:r>
            <a:r>
              <a:rPr lang="en-US" sz="1200">
                <a:solidFill>
                  <a:srgbClr val="EF8481"/>
                </a:solidFill>
                <a:latin typeface="Poppins Medium"/>
                <a:cs typeface="Arial"/>
              </a:rPr>
              <a:t>​</a:t>
            </a:r>
          </a:p>
          <a:p>
            <a:pPr lvl="2">
              <a:lnSpc>
                <a:spcPct val="150000"/>
              </a:lnSpc>
              <a:buChar char="•"/>
            </a:pPr>
            <a:r>
              <a:rPr lang="en-GB" sz="1200">
                <a:solidFill>
                  <a:srgbClr val="EF8481"/>
                </a:solidFill>
                <a:latin typeface="Poppins Medium"/>
                <a:cs typeface="Arial"/>
              </a:rPr>
              <a:t>Liaises with Course on feedback that they gather, attends Student Feedback Forums/Reviews  and supports </a:t>
            </a:r>
            <a:r>
              <a:rPr lang="en-GB" sz="1200" err="1">
                <a:solidFill>
                  <a:srgbClr val="EF8481"/>
                </a:solidFill>
                <a:latin typeface="Poppins Medium"/>
                <a:cs typeface="Arial"/>
              </a:rPr>
              <a:t>Unitu</a:t>
            </a:r>
            <a:r>
              <a:rPr lang="en-GB" sz="1200">
                <a:solidFill>
                  <a:srgbClr val="EF8481"/>
                </a:solidFill>
                <a:latin typeface="Poppins Medium"/>
                <a:cs typeface="Arial"/>
              </a:rPr>
              <a:t> Moderation</a:t>
            </a:r>
            <a:r>
              <a:rPr lang="en-US" sz="1200">
                <a:solidFill>
                  <a:srgbClr val="EF8481"/>
                </a:solidFill>
                <a:latin typeface="Poppins Medium"/>
                <a:cs typeface="Arial"/>
              </a:rPr>
              <a:t>​.</a:t>
            </a:r>
          </a:p>
        </p:txBody>
      </p:sp>
      <p:sp>
        <p:nvSpPr>
          <p:cNvPr id="4" name="TextBox 3">
            <a:extLst>
              <a:ext uri="{FF2B5EF4-FFF2-40B4-BE49-F238E27FC236}">
                <a16:creationId xmlns:a16="http://schemas.microsoft.com/office/drawing/2014/main" id="{F0FA18B9-5475-C029-17E1-34F544319332}"/>
              </a:ext>
            </a:extLst>
          </p:cNvPr>
          <p:cNvSpPr txBox="1"/>
          <p:nvPr/>
        </p:nvSpPr>
        <p:spPr>
          <a:xfrm>
            <a:off x="3205452" y="1011045"/>
            <a:ext cx="8458198" cy="343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200">
                <a:solidFill>
                  <a:srgbClr val="EF8481"/>
                </a:solidFill>
                <a:latin typeface="Poppins Medium"/>
                <a:cs typeface="Arial"/>
              </a:rPr>
              <a:t>Volunteers who represent the academic interests of students.</a:t>
            </a:r>
          </a:p>
        </p:txBody>
      </p:sp>
      <p:pic>
        <p:nvPicPr>
          <p:cNvPr id="6" name="Picture 5" descr="A group of people in a line&#10;&#10;Description automatically generated">
            <a:extLst>
              <a:ext uri="{FF2B5EF4-FFF2-40B4-BE49-F238E27FC236}">
                <a16:creationId xmlns:a16="http://schemas.microsoft.com/office/drawing/2014/main" id="{CC6E99D3-E3B1-A15B-E2AB-F8C957D93D8F}"/>
              </a:ext>
            </a:extLst>
          </p:cNvPr>
          <p:cNvPicPr>
            <a:picLocks noChangeAspect="1"/>
          </p:cNvPicPr>
          <p:nvPr/>
        </p:nvPicPr>
        <p:blipFill rotWithShape="1">
          <a:blip r:embed="rId5"/>
          <a:srcRect l="27236" t="29268" r="28455" b="30894"/>
          <a:stretch/>
        </p:blipFill>
        <p:spPr>
          <a:xfrm>
            <a:off x="3026163" y="-26484"/>
            <a:ext cx="998496" cy="907705"/>
          </a:xfrm>
          <a:prstGeom prst="rect">
            <a:avLst/>
          </a:prstGeom>
        </p:spPr>
      </p:pic>
      <p:pic>
        <p:nvPicPr>
          <p:cNvPr id="7" name="Audio 6">
            <a:hlinkClick r:id="" action="ppaction://media"/>
            <a:extLst>
              <a:ext uri="{FF2B5EF4-FFF2-40B4-BE49-F238E27FC236}">
                <a16:creationId xmlns:a16="http://schemas.microsoft.com/office/drawing/2014/main" id="{689E46E0-3790-3967-93AE-BF128351F69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2472497"/>
      </p:ext>
    </p:extLst>
  </p:cSld>
  <p:clrMapOvr>
    <a:masterClrMapping/>
  </p:clrMapOvr>
  <mc:AlternateContent xmlns:mc="http://schemas.openxmlformats.org/markup-compatibility/2006" xmlns:p14="http://schemas.microsoft.com/office/powerpoint/2010/main">
    <mc:Choice Requires="p14">
      <p:transition spd="slow" p14:dur="2000" advTm="47519"/>
    </mc:Choice>
    <mc:Fallback xmlns="">
      <p:transition spd="slow" advTm="47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538399-B4B3-4A23-B92D-DE107A7BBA13}"/>
              </a:ext>
            </a:extLst>
          </p:cNvPr>
          <p:cNvSpPr txBox="1"/>
          <p:nvPr/>
        </p:nvSpPr>
        <p:spPr>
          <a:xfrm>
            <a:off x="3232297" y="67885"/>
            <a:ext cx="5329991" cy="558230"/>
          </a:xfrm>
          <a:prstGeom prst="rect">
            <a:avLst/>
          </a:prstGeom>
          <a:noFill/>
        </p:spPr>
        <p:txBody>
          <a:bodyPr wrap="square" rtlCol="0">
            <a:spAutoFit/>
          </a:bodyPr>
          <a:lstStyle/>
          <a:p>
            <a:pPr algn="l">
              <a:lnSpc>
                <a:spcPts val="3500"/>
              </a:lnSpc>
            </a:pPr>
            <a:r>
              <a:rPr lang="en-GB" sz="3600" spc="-50">
                <a:solidFill>
                  <a:srgbClr val="EF8481"/>
                </a:solidFill>
                <a:latin typeface="Poppins Bold" panose="00000800000000000000" pitchFamily="2" charset="0"/>
                <a:cs typeface="Poppins Bold" panose="00000800000000000000" pitchFamily="2" charset="0"/>
              </a:rPr>
              <a:t>School Presidents</a:t>
            </a:r>
          </a:p>
        </p:txBody>
      </p:sp>
      <p:sp>
        <p:nvSpPr>
          <p:cNvPr id="5" name="TextBox 4">
            <a:extLst>
              <a:ext uri="{FF2B5EF4-FFF2-40B4-BE49-F238E27FC236}">
                <a16:creationId xmlns:a16="http://schemas.microsoft.com/office/drawing/2014/main" id="{26C86234-532E-5DBA-4649-4114606FE914}"/>
              </a:ext>
            </a:extLst>
          </p:cNvPr>
          <p:cNvSpPr txBox="1"/>
          <p:nvPr/>
        </p:nvSpPr>
        <p:spPr>
          <a:xfrm>
            <a:off x="2747032" y="801530"/>
            <a:ext cx="5736106" cy="897169"/>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2 School Presidents per School – 1 with a seat on Students Council and 1 without. Both are equal roles.</a:t>
            </a:r>
          </a:p>
          <a:p>
            <a:pPr marL="171450" indent="-171450">
              <a:lnSpc>
                <a:spcPct val="150000"/>
              </a:lnSpc>
              <a:buClr>
                <a:srgbClr val="EF8481"/>
              </a:buClr>
              <a:buFont typeface="Poppins" panose="00000500000000000000" pitchFamily="2" charset="0"/>
              <a:buChar char="&gt;"/>
            </a:pPr>
            <a:endParaRPr lang="en-GB" sz="1200">
              <a:solidFill>
                <a:srgbClr val="EF8481"/>
              </a:solidFill>
              <a:latin typeface="Poppins Medium" panose="00000600000000000000" pitchFamily="2" charset="0"/>
              <a:cs typeface="Poppins Medium" panose="00000600000000000000" pitchFamily="2" charset="0"/>
            </a:endParaRPr>
          </a:p>
        </p:txBody>
      </p:sp>
      <p:sp>
        <p:nvSpPr>
          <p:cNvPr id="6" name="TextBox 5">
            <a:extLst>
              <a:ext uri="{FF2B5EF4-FFF2-40B4-BE49-F238E27FC236}">
                <a16:creationId xmlns:a16="http://schemas.microsoft.com/office/drawing/2014/main" id="{A0771A6E-47C5-3C99-E518-3EE3E1FBE6C7}"/>
              </a:ext>
            </a:extLst>
          </p:cNvPr>
          <p:cNvSpPr txBox="1"/>
          <p:nvPr/>
        </p:nvSpPr>
        <p:spPr>
          <a:xfrm>
            <a:off x="1620982" y="2416442"/>
            <a:ext cx="7523018" cy="620170"/>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School Presidents work on feedback at a school level, liaising closely with the Senior Leadership of the School and communicating outcomes to reps and students. </a:t>
            </a:r>
          </a:p>
        </p:txBody>
      </p:sp>
      <p:sp>
        <p:nvSpPr>
          <p:cNvPr id="7" name="TextBox 6">
            <a:extLst>
              <a:ext uri="{FF2B5EF4-FFF2-40B4-BE49-F238E27FC236}">
                <a16:creationId xmlns:a16="http://schemas.microsoft.com/office/drawing/2014/main" id="{01672FC8-F516-4C54-FD92-3A8F0F6FB20E}"/>
              </a:ext>
            </a:extLst>
          </p:cNvPr>
          <p:cNvSpPr txBox="1"/>
          <p:nvPr/>
        </p:nvSpPr>
        <p:spPr>
          <a:xfrm>
            <a:off x="817418" y="3395844"/>
            <a:ext cx="8326582" cy="620170"/>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School Presidents support the facilitation of Student Feedback Forums and chair Student Feedback Reviews, with support in the organisation and facilitation from a Senior Staff member in the School. </a:t>
            </a:r>
          </a:p>
        </p:txBody>
      </p:sp>
      <p:sp>
        <p:nvSpPr>
          <p:cNvPr id="10" name="TextBox 9">
            <a:extLst>
              <a:ext uri="{FF2B5EF4-FFF2-40B4-BE49-F238E27FC236}">
                <a16:creationId xmlns:a16="http://schemas.microsoft.com/office/drawing/2014/main" id="{E588E4A3-1D08-01EF-3EAB-74E27F6E9842}"/>
              </a:ext>
            </a:extLst>
          </p:cNvPr>
          <p:cNvSpPr txBox="1"/>
          <p:nvPr/>
        </p:nvSpPr>
        <p:spPr>
          <a:xfrm>
            <a:off x="2332782" y="1714039"/>
            <a:ext cx="6387269" cy="343171"/>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Voluntary Role alongside their studies and elected in the annual SU Elections.</a:t>
            </a:r>
          </a:p>
        </p:txBody>
      </p:sp>
      <p:pic>
        <p:nvPicPr>
          <p:cNvPr id="4" name="Audio 3">
            <a:hlinkClick r:id="" action="ppaction://media"/>
            <a:extLst>
              <a:ext uri="{FF2B5EF4-FFF2-40B4-BE49-F238E27FC236}">
                <a16:creationId xmlns:a16="http://schemas.microsoft.com/office/drawing/2014/main" id="{9BC1FAC4-3BE8-AA57-0AB5-FA0FAE93A8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53334957"/>
      </p:ext>
    </p:extLst>
  </p:cSld>
  <p:clrMapOvr>
    <a:masterClrMapping/>
  </p:clrMapOvr>
  <mc:AlternateContent xmlns:mc="http://schemas.openxmlformats.org/markup-compatibility/2006" xmlns:p14="http://schemas.microsoft.com/office/powerpoint/2010/main">
    <mc:Choice Requires="p14">
      <p:transition spd="slow" p14:dur="2000" advTm="46839"/>
    </mc:Choice>
    <mc:Fallback xmlns="">
      <p:transition spd="slow" advTm="46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538399-B4B3-4A23-B92D-DE107A7BBA13}"/>
              </a:ext>
            </a:extLst>
          </p:cNvPr>
          <p:cNvSpPr txBox="1"/>
          <p:nvPr/>
        </p:nvSpPr>
        <p:spPr>
          <a:xfrm>
            <a:off x="3232297" y="67885"/>
            <a:ext cx="5329991" cy="558230"/>
          </a:xfrm>
          <a:prstGeom prst="rect">
            <a:avLst/>
          </a:prstGeom>
          <a:noFill/>
        </p:spPr>
        <p:txBody>
          <a:bodyPr wrap="square" rtlCol="0">
            <a:spAutoFit/>
          </a:bodyPr>
          <a:lstStyle/>
          <a:p>
            <a:pPr algn="l">
              <a:lnSpc>
                <a:spcPts val="3500"/>
              </a:lnSpc>
            </a:pPr>
            <a:r>
              <a:rPr lang="en-GB" sz="3600" spc="-50">
                <a:solidFill>
                  <a:srgbClr val="EF8481"/>
                </a:solidFill>
                <a:latin typeface="Poppins Bold" panose="00000800000000000000" pitchFamily="2" charset="0"/>
                <a:cs typeface="Poppins Bold" panose="00000800000000000000" pitchFamily="2" charset="0"/>
              </a:rPr>
              <a:t>School Presidents</a:t>
            </a:r>
          </a:p>
        </p:txBody>
      </p:sp>
      <p:sp>
        <p:nvSpPr>
          <p:cNvPr id="8" name="TextBox 7">
            <a:extLst>
              <a:ext uri="{FF2B5EF4-FFF2-40B4-BE49-F238E27FC236}">
                <a16:creationId xmlns:a16="http://schemas.microsoft.com/office/drawing/2014/main" id="{AD4D5639-8FE2-B9FE-6354-44311D69CAF2}"/>
              </a:ext>
            </a:extLst>
          </p:cNvPr>
          <p:cNvSpPr txBox="1"/>
          <p:nvPr/>
        </p:nvSpPr>
        <p:spPr>
          <a:xfrm>
            <a:off x="2772295" y="765574"/>
            <a:ext cx="5532120" cy="1174168"/>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School Presidents support Course Representatives in their work, and assist them in the moderation of the </a:t>
            </a:r>
            <a:r>
              <a:rPr lang="en-GB" sz="1200" err="1">
                <a:solidFill>
                  <a:srgbClr val="EF8481"/>
                </a:solidFill>
                <a:latin typeface="Poppins Medium" panose="00000600000000000000" pitchFamily="2" charset="0"/>
                <a:cs typeface="Poppins Medium" panose="00000600000000000000" pitchFamily="2" charset="0"/>
              </a:rPr>
              <a:t>Unitu</a:t>
            </a:r>
            <a:r>
              <a:rPr lang="en-GB" sz="1200">
                <a:solidFill>
                  <a:srgbClr val="EF8481"/>
                </a:solidFill>
                <a:latin typeface="Poppins Medium" panose="00000600000000000000" pitchFamily="2" charset="0"/>
                <a:cs typeface="Poppins Medium" panose="00000600000000000000" pitchFamily="2" charset="0"/>
              </a:rPr>
              <a:t> platform</a:t>
            </a:r>
          </a:p>
          <a:p>
            <a:pPr marL="171450" indent="-171450">
              <a:lnSpc>
                <a:spcPct val="150000"/>
              </a:lnSpc>
              <a:buClr>
                <a:srgbClr val="EF8481"/>
              </a:buClr>
              <a:buFont typeface="Poppins" panose="00000500000000000000" pitchFamily="2" charset="0"/>
              <a:buChar char="&gt;"/>
            </a:pPr>
            <a:endParaRPr lang="en-GB" sz="1200">
              <a:solidFill>
                <a:srgbClr val="EF8481"/>
              </a:solidFill>
              <a:latin typeface="Poppins Medium" panose="00000600000000000000" pitchFamily="2" charset="0"/>
              <a:cs typeface="Poppins Medium" panose="00000600000000000000" pitchFamily="2" charset="0"/>
            </a:endParaRPr>
          </a:p>
          <a:p>
            <a:pPr marL="171450" indent="-171450">
              <a:lnSpc>
                <a:spcPct val="150000"/>
              </a:lnSpc>
              <a:buClr>
                <a:srgbClr val="EF8481"/>
              </a:buClr>
              <a:buFont typeface="Poppins" panose="00000500000000000000" pitchFamily="2" charset="0"/>
              <a:buChar char="&gt;"/>
            </a:pPr>
            <a:endParaRPr lang="en-GB" sz="1200">
              <a:solidFill>
                <a:srgbClr val="EF8481"/>
              </a:solidFill>
              <a:latin typeface="Poppins Medium" panose="00000600000000000000" pitchFamily="2" charset="0"/>
              <a:cs typeface="Poppins Medium" panose="00000600000000000000" pitchFamily="2" charset="0"/>
            </a:endParaRPr>
          </a:p>
        </p:txBody>
      </p:sp>
      <p:sp>
        <p:nvSpPr>
          <p:cNvPr id="9" name="TextBox 8">
            <a:extLst>
              <a:ext uri="{FF2B5EF4-FFF2-40B4-BE49-F238E27FC236}">
                <a16:creationId xmlns:a16="http://schemas.microsoft.com/office/drawing/2014/main" id="{F0FF7BD6-01D4-2749-7BB1-A08C1327940A}"/>
              </a:ext>
            </a:extLst>
          </p:cNvPr>
          <p:cNvSpPr txBox="1"/>
          <p:nvPr/>
        </p:nvSpPr>
        <p:spPr>
          <a:xfrm>
            <a:off x="2088941" y="1729397"/>
            <a:ext cx="7005183" cy="1174168"/>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School Presidents are trained to deal with feedback, not to advise students or give them bad news and have been trained in how to signpost/set boundaries appropriately.</a:t>
            </a:r>
          </a:p>
          <a:p>
            <a:pPr marL="171450" indent="-171450">
              <a:lnSpc>
                <a:spcPct val="150000"/>
              </a:lnSpc>
              <a:buClr>
                <a:srgbClr val="EF8481"/>
              </a:buClr>
              <a:buFont typeface="Poppins" panose="00000500000000000000" pitchFamily="2" charset="0"/>
              <a:buChar char="&gt;"/>
            </a:pPr>
            <a:endParaRPr lang="en-GB" sz="1200">
              <a:solidFill>
                <a:srgbClr val="EF8481"/>
              </a:solidFill>
              <a:latin typeface="Poppins Medium" panose="00000600000000000000" pitchFamily="2" charset="0"/>
              <a:cs typeface="Poppins Medium" panose="00000600000000000000" pitchFamily="2" charset="0"/>
            </a:endParaRPr>
          </a:p>
        </p:txBody>
      </p:sp>
      <p:sp>
        <p:nvSpPr>
          <p:cNvPr id="13" name="TextBox 12">
            <a:extLst>
              <a:ext uri="{FF2B5EF4-FFF2-40B4-BE49-F238E27FC236}">
                <a16:creationId xmlns:a16="http://schemas.microsoft.com/office/drawing/2014/main" id="{01DFBD5F-B553-73A3-DCEC-EA599314EFAC}"/>
              </a:ext>
            </a:extLst>
          </p:cNvPr>
          <p:cNvSpPr txBox="1"/>
          <p:nvPr/>
        </p:nvSpPr>
        <p:spPr>
          <a:xfrm>
            <a:off x="948713" y="3044994"/>
            <a:ext cx="8145411" cy="897169"/>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School Presidents are asked to attend and report into Academic Quality processes in line with condition B2 of the OFS Conditions of Registration, as well as attend Academic Communities.</a:t>
            </a:r>
          </a:p>
          <a:p>
            <a:pPr marL="171450" indent="-171450">
              <a:lnSpc>
                <a:spcPct val="150000"/>
              </a:lnSpc>
              <a:buClr>
                <a:srgbClr val="EF8481"/>
              </a:buClr>
              <a:buFont typeface="Poppins" panose="00000500000000000000" pitchFamily="2" charset="0"/>
              <a:buChar char="&gt;"/>
            </a:pPr>
            <a:endParaRPr lang="en-GB" sz="1200">
              <a:solidFill>
                <a:srgbClr val="EF8481"/>
              </a:solidFill>
              <a:latin typeface="Poppins Medium" panose="00000600000000000000" pitchFamily="2" charset="0"/>
              <a:cs typeface="Poppins Medium" panose="00000600000000000000" pitchFamily="2" charset="0"/>
            </a:endParaRPr>
          </a:p>
        </p:txBody>
      </p:sp>
      <p:sp>
        <p:nvSpPr>
          <p:cNvPr id="14" name="TextBox 13">
            <a:extLst>
              <a:ext uri="{FF2B5EF4-FFF2-40B4-BE49-F238E27FC236}">
                <a16:creationId xmlns:a16="http://schemas.microsoft.com/office/drawing/2014/main" id="{67FA67CE-5126-7D3A-F349-DAC9A2E2C535}"/>
              </a:ext>
            </a:extLst>
          </p:cNvPr>
          <p:cNvSpPr txBox="1"/>
          <p:nvPr/>
        </p:nvSpPr>
        <p:spPr>
          <a:xfrm>
            <a:off x="271190" y="4083592"/>
            <a:ext cx="7672971" cy="897169"/>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School Presidents are also leads in organising School Based campaigns to improve the student academic experience in their School.</a:t>
            </a:r>
          </a:p>
          <a:p>
            <a:pPr marL="171450" indent="-171450">
              <a:lnSpc>
                <a:spcPct val="150000"/>
              </a:lnSpc>
              <a:buClr>
                <a:srgbClr val="EF8481"/>
              </a:buClr>
              <a:buFont typeface="Poppins" panose="00000500000000000000" pitchFamily="2" charset="0"/>
              <a:buChar char="&gt;"/>
            </a:pPr>
            <a:endParaRPr lang="en-GB" sz="1200">
              <a:solidFill>
                <a:srgbClr val="EF8481"/>
              </a:solidFill>
              <a:latin typeface="Poppins Medium" panose="00000600000000000000" pitchFamily="2" charset="0"/>
              <a:cs typeface="Poppins Medium" panose="00000600000000000000" pitchFamily="2" charset="0"/>
            </a:endParaRPr>
          </a:p>
        </p:txBody>
      </p:sp>
      <p:pic>
        <p:nvPicPr>
          <p:cNvPr id="3" name="Audio 2">
            <a:hlinkClick r:id="" action="ppaction://media"/>
            <a:extLst>
              <a:ext uri="{FF2B5EF4-FFF2-40B4-BE49-F238E27FC236}">
                <a16:creationId xmlns:a16="http://schemas.microsoft.com/office/drawing/2014/main" id="{59E0BBF4-7C54-11C6-1F4C-5F2E335DCC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3914041"/>
      </p:ext>
    </p:extLst>
  </p:cSld>
  <p:clrMapOvr>
    <a:masterClrMapping/>
  </p:clrMapOvr>
  <mc:AlternateContent xmlns:mc="http://schemas.openxmlformats.org/markup-compatibility/2006" xmlns:p14="http://schemas.microsoft.com/office/powerpoint/2010/main">
    <mc:Choice Requires="p14">
      <p:transition spd="slow" p14:dur="2000" advTm="71312"/>
    </mc:Choice>
    <mc:Fallback xmlns="">
      <p:transition spd="slow" advTm="71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5D0E73-A592-4883-81CA-2B3CAC315A05}"/>
              </a:ext>
            </a:extLst>
          </p:cNvPr>
          <p:cNvSpPr txBox="1"/>
          <p:nvPr/>
        </p:nvSpPr>
        <p:spPr>
          <a:xfrm>
            <a:off x="3228372" y="-1313"/>
            <a:ext cx="4054697" cy="567463"/>
          </a:xfrm>
          <a:prstGeom prst="rect">
            <a:avLst/>
          </a:prstGeom>
          <a:noFill/>
        </p:spPr>
        <p:txBody>
          <a:bodyPr wrap="square" rtlCol="0">
            <a:spAutoFit/>
          </a:bodyPr>
          <a:lstStyle/>
          <a:p>
            <a:pPr algn="l">
              <a:lnSpc>
                <a:spcPts val="3500"/>
              </a:lnSpc>
            </a:pPr>
            <a:r>
              <a:rPr lang="en-GB" sz="3600" kern="0" spc="-50">
                <a:solidFill>
                  <a:srgbClr val="144E61"/>
                </a:solidFill>
                <a:latin typeface="Poppins Bold" panose="00000800000000000000" pitchFamily="2" charset="0"/>
                <a:cs typeface="Poppins Bold" panose="00000800000000000000" pitchFamily="2" charset="0"/>
              </a:rPr>
              <a:t>Course Reps</a:t>
            </a:r>
          </a:p>
        </p:txBody>
      </p:sp>
      <p:sp>
        <p:nvSpPr>
          <p:cNvPr id="4" name="TextBox 3">
            <a:extLst>
              <a:ext uri="{FF2B5EF4-FFF2-40B4-BE49-F238E27FC236}">
                <a16:creationId xmlns:a16="http://schemas.microsoft.com/office/drawing/2014/main" id="{6B5C3285-2BFF-4F70-91DF-6BC35497B284}"/>
              </a:ext>
            </a:extLst>
          </p:cNvPr>
          <p:cNvSpPr txBox="1"/>
          <p:nvPr/>
        </p:nvSpPr>
        <p:spPr>
          <a:xfrm>
            <a:off x="1504604" y="404042"/>
            <a:ext cx="7502235" cy="439736"/>
          </a:xfrm>
          <a:prstGeom prst="rect">
            <a:avLst/>
          </a:prstGeom>
          <a:noFill/>
        </p:spPr>
        <p:txBody>
          <a:bodyPr wrap="square" rtlCol="0">
            <a:spAutoFit/>
          </a:bodyPr>
          <a:lstStyle/>
          <a:p>
            <a:pPr marL="171450" indent="-171450">
              <a:lnSpc>
                <a:spcPct val="130000"/>
              </a:lnSpc>
              <a:buFont typeface="Courier New" panose="02070309020205020404" pitchFamily="49" charset="0"/>
              <a:buChar char="o"/>
            </a:pPr>
            <a:r>
              <a:rPr lang="en-GB" sz="900">
                <a:solidFill>
                  <a:srgbClr val="144E61"/>
                </a:solidFill>
                <a:effectLst/>
                <a:latin typeface="Poppins Medium" panose="00000600000000000000" pitchFamily="2" charset="0"/>
                <a:ea typeface="Calibri" panose="020F0502020204030204" pitchFamily="34" charset="0"/>
                <a:cs typeface="Poppins Medium" panose="00000600000000000000" pitchFamily="2" charset="0"/>
              </a:rPr>
              <a:t>Elected at the near the beginning of their Course – this part of the process in owned by University Staff with SU Staff providing guidance (later slide on this) </a:t>
            </a:r>
            <a:endParaRPr lang="en-GB" sz="900">
              <a:solidFill>
                <a:srgbClr val="144E61"/>
              </a:solidFill>
              <a:latin typeface="Poppins Medium" panose="00000600000000000000" pitchFamily="2" charset="0"/>
              <a:cs typeface="Poppins Medium" panose="00000600000000000000" pitchFamily="2" charset="0"/>
            </a:endParaRPr>
          </a:p>
        </p:txBody>
      </p:sp>
      <p:sp>
        <p:nvSpPr>
          <p:cNvPr id="2" name="TextBox 1">
            <a:extLst>
              <a:ext uri="{FF2B5EF4-FFF2-40B4-BE49-F238E27FC236}">
                <a16:creationId xmlns:a16="http://schemas.microsoft.com/office/drawing/2014/main" id="{B2A1F97C-95B1-AFC0-54BA-2640E037F66B}"/>
              </a:ext>
            </a:extLst>
          </p:cNvPr>
          <p:cNvSpPr txBox="1"/>
          <p:nvPr/>
        </p:nvSpPr>
        <p:spPr>
          <a:xfrm>
            <a:off x="1199804" y="879995"/>
            <a:ext cx="7944196" cy="619785"/>
          </a:xfrm>
          <a:prstGeom prst="rect">
            <a:avLst/>
          </a:prstGeom>
          <a:noFill/>
        </p:spPr>
        <p:txBody>
          <a:bodyPr wrap="square" rtlCol="0">
            <a:spAutoFit/>
          </a:bodyPr>
          <a:lstStyle/>
          <a:p>
            <a:pPr marL="171450" indent="-171450">
              <a:lnSpc>
                <a:spcPct val="130000"/>
              </a:lnSpc>
              <a:buFont typeface="Courier New" panose="02070309020205020404" pitchFamily="49" charset="0"/>
              <a:buChar char="o"/>
            </a:pPr>
            <a:r>
              <a:rPr lang="en-GB" sz="900">
                <a:solidFill>
                  <a:srgbClr val="144E61"/>
                </a:solidFill>
                <a:effectLst/>
                <a:latin typeface="Poppins Medium" panose="00000600000000000000" pitchFamily="2" charset="0"/>
                <a:ea typeface="Calibri" panose="020F0502020204030204" pitchFamily="34" charset="0"/>
                <a:cs typeface="Poppins Medium" panose="00000600000000000000" pitchFamily="2" charset="0"/>
              </a:rPr>
              <a:t>The role is voluntary and lasts for 1 academic year – bar Nursing and Midwifery where the annual election only takes place if the student does not want the role for the duration of their course upon yearly review and/or there are spaces for Course Reps that need to be filled as agreed with the Students’ Union</a:t>
            </a:r>
            <a:endParaRPr lang="en-GB" sz="900">
              <a:solidFill>
                <a:srgbClr val="144E61"/>
              </a:solidFill>
              <a:latin typeface="Poppins Medium" panose="00000600000000000000" pitchFamily="2" charset="0"/>
              <a:cs typeface="Poppins Medium" panose="00000600000000000000" pitchFamily="2" charset="0"/>
            </a:endParaRPr>
          </a:p>
        </p:txBody>
      </p:sp>
      <p:sp>
        <p:nvSpPr>
          <p:cNvPr id="7" name="TextBox 6">
            <a:extLst>
              <a:ext uri="{FF2B5EF4-FFF2-40B4-BE49-F238E27FC236}">
                <a16:creationId xmlns:a16="http://schemas.microsoft.com/office/drawing/2014/main" id="{305EA737-B865-3457-DD13-CFA591096CE4}"/>
              </a:ext>
            </a:extLst>
          </p:cNvPr>
          <p:cNvSpPr txBox="1"/>
          <p:nvPr/>
        </p:nvSpPr>
        <p:spPr>
          <a:xfrm>
            <a:off x="322811" y="1803382"/>
            <a:ext cx="8684028" cy="259686"/>
          </a:xfrm>
          <a:prstGeom prst="rect">
            <a:avLst/>
          </a:prstGeom>
          <a:noFill/>
        </p:spPr>
        <p:txBody>
          <a:bodyPr wrap="square" rtlCol="0">
            <a:spAutoFit/>
          </a:bodyPr>
          <a:lstStyle/>
          <a:p>
            <a:pPr>
              <a:lnSpc>
                <a:spcPct val="130000"/>
              </a:lnSpc>
            </a:pPr>
            <a:r>
              <a:rPr lang="en-GB" sz="900">
                <a:solidFill>
                  <a:srgbClr val="144E61"/>
                </a:solidFill>
                <a:effectLst/>
                <a:latin typeface="Poppins Medium" panose="00000600000000000000" pitchFamily="2" charset="0"/>
                <a:ea typeface="Calibri" panose="020F0502020204030204" pitchFamily="34" charset="0"/>
                <a:cs typeface="Poppins Medium" panose="00000600000000000000" pitchFamily="2" charset="0"/>
              </a:rPr>
              <a:t> </a:t>
            </a:r>
            <a:endParaRPr lang="en-GB" sz="900">
              <a:solidFill>
                <a:srgbClr val="144E61"/>
              </a:solidFill>
              <a:latin typeface="Poppins Medium" panose="00000600000000000000" pitchFamily="2" charset="0"/>
              <a:cs typeface="Poppins Medium" panose="00000600000000000000" pitchFamily="2" charset="0"/>
            </a:endParaRPr>
          </a:p>
        </p:txBody>
      </p:sp>
      <p:sp>
        <p:nvSpPr>
          <p:cNvPr id="10" name="TextBox 9">
            <a:extLst>
              <a:ext uri="{FF2B5EF4-FFF2-40B4-BE49-F238E27FC236}">
                <a16:creationId xmlns:a16="http://schemas.microsoft.com/office/drawing/2014/main" id="{CC621BE3-C504-A12B-2F7F-36F490987F86}"/>
              </a:ext>
            </a:extLst>
          </p:cNvPr>
          <p:cNvSpPr txBox="1"/>
          <p:nvPr/>
        </p:nvSpPr>
        <p:spPr>
          <a:xfrm>
            <a:off x="376151" y="1558579"/>
            <a:ext cx="8577348" cy="439736"/>
          </a:xfrm>
          <a:prstGeom prst="rect">
            <a:avLst/>
          </a:prstGeom>
          <a:noFill/>
        </p:spPr>
        <p:txBody>
          <a:bodyPr wrap="square" lIns="91440" tIns="45720" rIns="91440" bIns="45720" rtlCol="0" anchor="t">
            <a:spAutoFit/>
          </a:bodyPr>
          <a:lstStyle/>
          <a:p>
            <a:pPr marL="171450" indent="-171450">
              <a:lnSpc>
                <a:spcPct val="130000"/>
              </a:lnSpc>
              <a:buFont typeface="Courier New" panose="02070309020205020404" pitchFamily="49" charset="0"/>
              <a:buChar char="o"/>
            </a:pPr>
            <a:r>
              <a:rPr lang="en-GB" sz="900">
                <a:solidFill>
                  <a:srgbClr val="144E61"/>
                </a:solidFill>
                <a:effectLst/>
                <a:latin typeface="Poppins Medium"/>
                <a:ea typeface="Calibri" panose="020F0502020204030204" pitchFamily="34" charset="0"/>
                <a:cs typeface="Poppins Medium"/>
              </a:rPr>
              <a:t>Course Reps are expected to use a variety of ways to gather feedback from students on their course and communicate that to staff, with suggested solutions of what </a:t>
            </a:r>
            <a:r>
              <a:rPr lang="en-GB" sz="900">
                <a:solidFill>
                  <a:srgbClr val="144E61"/>
                </a:solidFill>
                <a:latin typeface="Poppins Medium"/>
                <a:ea typeface="Calibri" panose="020F0502020204030204" pitchFamily="34" charset="0"/>
                <a:cs typeface="Poppins Medium"/>
              </a:rPr>
              <a:t>student-centred</a:t>
            </a:r>
            <a:r>
              <a:rPr lang="en-GB" sz="900">
                <a:solidFill>
                  <a:srgbClr val="144E61"/>
                </a:solidFill>
                <a:effectLst/>
                <a:latin typeface="Poppins Medium"/>
                <a:ea typeface="Calibri" panose="020F0502020204030204" pitchFamily="34" charset="0"/>
                <a:cs typeface="Poppins Medium"/>
              </a:rPr>
              <a:t> solutions may look like.</a:t>
            </a:r>
            <a:endParaRPr lang="en-GB" sz="900">
              <a:solidFill>
                <a:srgbClr val="144E61"/>
              </a:solidFill>
              <a:latin typeface="Poppins Medium"/>
              <a:cs typeface="Poppins Medium"/>
            </a:endParaRPr>
          </a:p>
        </p:txBody>
      </p:sp>
      <p:sp>
        <p:nvSpPr>
          <p:cNvPr id="11" name="TextBox 10">
            <a:extLst>
              <a:ext uri="{FF2B5EF4-FFF2-40B4-BE49-F238E27FC236}">
                <a16:creationId xmlns:a16="http://schemas.microsoft.com/office/drawing/2014/main" id="{A2A54A67-9FCC-9674-D1EF-DCC9F7CC64EF}"/>
              </a:ext>
            </a:extLst>
          </p:cNvPr>
          <p:cNvSpPr txBox="1"/>
          <p:nvPr/>
        </p:nvSpPr>
        <p:spPr>
          <a:xfrm>
            <a:off x="342470" y="1995335"/>
            <a:ext cx="8577348" cy="259686"/>
          </a:xfrm>
          <a:prstGeom prst="rect">
            <a:avLst/>
          </a:prstGeom>
          <a:noFill/>
        </p:spPr>
        <p:txBody>
          <a:bodyPr wrap="square" rtlCol="0">
            <a:spAutoFit/>
          </a:bodyPr>
          <a:lstStyle/>
          <a:p>
            <a:pPr marL="171450" indent="-171450">
              <a:lnSpc>
                <a:spcPct val="130000"/>
              </a:lnSpc>
              <a:buFont typeface="Courier New" panose="02070309020205020404" pitchFamily="49" charset="0"/>
              <a:buChar char="o"/>
            </a:pPr>
            <a:r>
              <a:rPr lang="en-GB" sz="900">
                <a:solidFill>
                  <a:srgbClr val="144E61"/>
                </a:solidFill>
                <a:effectLst/>
                <a:latin typeface="Poppins Medium" panose="00000600000000000000" pitchFamily="2" charset="0"/>
                <a:ea typeface="Calibri" panose="020F0502020204030204" pitchFamily="34" charset="0"/>
                <a:cs typeface="Poppins Medium" panose="00000600000000000000" pitchFamily="2" charset="0"/>
              </a:rPr>
              <a:t>To moderate the private area on </a:t>
            </a:r>
            <a:r>
              <a:rPr lang="en-GB" sz="900" err="1">
                <a:solidFill>
                  <a:srgbClr val="144E61"/>
                </a:solidFill>
                <a:effectLst/>
                <a:latin typeface="Poppins Medium" panose="00000600000000000000" pitchFamily="2" charset="0"/>
                <a:ea typeface="Calibri" panose="020F0502020204030204" pitchFamily="34" charset="0"/>
                <a:cs typeface="Poppins Medium" panose="00000600000000000000" pitchFamily="2" charset="0"/>
              </a:rPr>
              <a:t>Unitu</a:t>
            </a:r>
            <a:r>
              <a:rPr lang="en-GB" sz="900">
                <a:solidFill>
                  <a:srgbClr val="144E61"/>
                </a:solidFill>
                <a:effectLst/>
                <a:latin typeface="Poppins Medium" panose="00000600000000000000" pitchFamily="2" charset="0"/>
                <a:ea typeface="Calibri" panose="020F0502020204030204" pitchFamily="34" charset="0"/>
                <a:cs typeface="Poppins Medium" panose="00000600000000000000" pitchFamily="2" charset="0"/>
              </a:rPr>
              <a:t> alongside other Course Reps and escalate feedback and questions to staff. </a:t>
            </a:r>
            <a:endParaRPr lang="en-GB" sz="900">
              <a:solidFill>
                <a:srgbClr val="144E61"/>
              </a:solidFill>
              <a:latin typeface="Poppins Medium" panose="00000600000000000000" pitchFamily="2" charset="0"/>
              <a:cs typeface="Poppins Medium" panose="00000600000000000000" pitchFamily="2" charset="0"/>
            </a:endParaRPr>
          </a:p>
        </p:txBody>
      </p:sp>
      <p:sp>
        <p:nvSpPr>
          <p:cNvPr id="12" name="TextBox 11">
            <a:extLst>
              <a:ext uri="{FF2B5EF4-FFF2-40B4-BE49-F238E27FC236}">
                <a16:creationId xmlns:a16="http://schemas.microsoft.com/office/drawing/2014/main" id="{8552C790-A6A4-7D75-6FEC-680D3B9EAC45}"/>
              </a:ext>
            </a:extLst>
          </p:cNvPr>
          <p:cNvSpPr txBox="1"/>
          <p:nvPr/>
        </p:nvSpPr>
        <p:spPr>
          <a:xfrm>
            <a:off x="322811" y="2255021"/>
            <a:ext cx="8577348" cy="1880130"/>
          </a:xfrm>
          <a:prstGeom prst="rect">
            <a:avLst/>
          </a:prstGeom>
          <a:noFill/>
        </p:spPr>
        <p:txBody>
          <a:bodyPr wrap="square" rtlCol="0">
            <a:spAutoFit/>
          </a:bodyPr>
          <a:lstStyle/>
          <a:p>
            <a:pPr marL="171450" indent="-171450">
              <a:lnSpc>
                <a:spcPct val="130000"/>
              </a:lnSpc>
              <a:buFont typeface="Courier New" panose="02070309020205020404" pitchFamily="49" charset="0"/>
              <a:buChar char="o"/>
            </a:pPr>
            <a:r>
              <a:rPr lang="en-GB" sz="900">
                <a:solidFill>
                  <a:srgbClr val="144E61"/>
                </a:solidFill>
                <a:effectLst/>
                <a:latin typeface="Poppins Medium" panose="00000600000000000000" pitchFamily="2" charset="0"/>
                <a:ea typeface="Calibri" panose="020F0502020204030204" pitchFamily="34" charset="0"/>
                <a:cs typeface="Poppins Medium" panose="00000600000000000000" pitchFamily="2" charset="0"/>
              </a:rPr>
              <a:t>Attend Student Feedback Forums (2-3 times per semester) to raise feedback on behalf of students and create shared solutions with staff.</a:t>
            </a:r>
          </a:p>
          <a:p>
            <a:pPr marL="171450" indent="-171450">
              <a:lnSpc>
                <a:spcPct val="130000"/>
              </a:lnSpc>
              <a:buFont typeface="Courier New" panose="02070309020205020404" pitchFamily="49" charset="0"/>
              <a:buChar char="o"/>
            </a:pPr>
            <a:endParaRPr lang="en-GB" sz="900">
              <a:solidFill>
                <a:srgbClr val="144E61"/>
              </a:solidFill>
              <a:latin typeface="Poppins Medium" panose="00000600000000000000" pitchFamily="2" charset="0"/>
              <a:ea typeface="Calibri" panose="020F0502020204030204" pitchFamily="34" charset="0"/>
              <a:cs typeface="Poppins Medium" panose="00000600000000000000" pitchFamily="2" charset="0"/>
            </a:endParaRPr>
          </a:p>
          <a:p>
            <a:pPr marL="171450" indent="-171450">
              <a:lnSpc>
                <a:spcPct val="130000"/>
              </a:lnSpc>
              <a:buFont typeface="Courier New" panose="02070309020205020404" pitchFamily="49" charset="0"/>
              <a:buChar char="o"/>
            </a:pPr>
            <a:r>
              <a:rPr lang="en-GB" sz="900">
                <a:solidFill>
                  <a:srgbClr val="144E61"/>
                </a:solidFill>
                <a:effectLst/>
                <a:latin typeface="Poppins Medium" panose="00000600000000000000" pitchFamily="2" charset="0"/>
                <a:ea typeface="Calibri" panose="020F0502020204030204" pitchFamily="34" charset="0"/>
                <a:cs typeface="Poppins Medium" panose="00000600000000000000" pitchFamily="2" charset="0"/>
              </a:rPr>
              <a:t>Attend the Student Feedback Review with staff (once per semester) to review progress on actions and discuss more strategic topics about the course.</a:t>
            </a:r>
          </a:p>
          <a:p>
            <a:pPr marL="171450" indent="-171450">
              <a:lnSpc>
                <a:spcPct val="130000"/>
              </a:lnSpc>
              <a:buFont typeface="Courier New" panose="02070309020205020404" pitchFamily="49" charset="0"/>
              <a:buChar char="o"/>
            </a:pPr>
            <a:endParaRPr lang="en-GB" sz="900">
              <a:solidFill>
                <a:srgbClr val="144E61"/>
              </a:solidFill>
              <a:latin typeface="Poppins Medium" panose="00000600000000000000" pitchFamily="2" charset="0"/>
              <a:cs typeface="Poppins Medium" panose="00000600000000000000" pitchFamily="2" charset="0"/>
            </a:endParaRPr>
          </a:p>
          <a:p>
            <a:pPr marL="171450" indent="-171450">
              <a:lnSpc>
                <a:spcPct val="130000"/>
              </a:lnSpc>
              <a:buFont typeface="Courier New" panose="02070309020205020404" pitchFamily="49" charset="0"/>
              <a:buChar char="o"/>
            </a:pPr>
            <a:r>
              <a:rPr lang="en-GB" sz="900">
                <a:solidFill>
                  <a:srgbClr val="144E61"/>
                </a:solidFill>
                <a:latin typeface="Poppins Medium" panose="00000600000000000000" pitchFamily="2" charset="0"/>
                <a:cs typeface="Poppins Medium" panose="00000600000000000000" pitchFamily="2" charset="0"/>
              </a:rPr>
              <a:t>Work with key staff in between meetings to ensure timely communication of time sensitive feedback.</a:t>
            </a:r>
          </a:p>
          <a:p>
            <a:pPr marL="171450" indent="-171450">
              <a:lnSpc>
                <a:spcPct val="130000"/>
              </a:lnSpc>
              <a:buFont typeface="Courier New" panose="02070309020205020404" pitchFamily="49" charset="0"/>
              <a:buChar char="o"/>
            </a:pPr>
            <a:endParaRPr lang="en-GB" sz="900">
              <a:solidFill>
                <a:srgbClr val="144E61"/>
              </a:solidFill>
              <a:latin typeface="Poppins Medium" panose="00000600000000000000" pitchFamily="2" charset="0"/>
              <a:cs typeface="Poppins Medium" panose="00000600000000000000" pitchFamily="2" charset="0"/>
            </a:endParaRPr>
          </a:p>
          <a:p>
            <a:pPr marL="171450" indent="-171450">
              <a:lnSpc>
                <a:spcPct val="130000"/>
              </a:lnSpc>
              <a:buFont typeface="Courier New" panose="02070309020205020404" pitchFamily="49" charset="0"/>
              <a:buChar char="o"/>
            </a:pPr>
            <a:r>
              <a:rPr lang="en-GB" sz="900">
                <a:solidFill>
                  <a:srgbClr val="144E61"/>
                </a:solidFill>
                <a:latin typeface="Poppins Medium" panose="00000600000000000000" pitchFamily="2" charset="0"/>
                <a:cs typeface="Poppins Medium" panose="00000600000000000000" pitchFamily="2" charset="0"/>
              </a:rPr>
              <a:t>Course Reps are trained to communicate feedback, but not to advise students or give them bad news and have been trained in how to signpost/set boundaries appropriately.</a:t>
            </a:r>
          </a:p>
          <a:p>
            <a:pPr marL="171450" indent="-171450">
              <a:lnSpc>
                <a:spcPct val="130000"/>
              </a:lnSpc>
              <a:buFont typeface="Courier New" panose="02070309020205020404" pitchFamily="49" charset="0"/>
              <a:buChar char="o"/>
            </a:pPr>
            <a:endParaRPr lang="en-GB" sz="900">
              <a:solidFill>
                <a:srgbClr val="144E61"/>
              </a:solidFill>
              <a:latin typeface="Poppins Medium" panose="00000600000000000000" pitchFamily="2" charset="0"/>
              <a:cs typeface="Poppins Medium" panose="00000600000000000000" pitchFamily="2" charset="0"/>
            </a:endParaRPr>
          </a:p>
        </p:txBody>
      </p:sp>
      <p:pic>
        <p:nvPicPr>
          <p:cNvPr id="8" name="Audio 7">
            <a:hlinkClick r:id="" action="ppaction://media"/>
            <a:extLst>
              <a:ext uri="{FF2B5EF4-FFF2-40B4-BE49-F238E27FC236}">
                <a16:creationId xmlns:a16="http://schemas.microsoft.com/office/drawing/2014/main" id="{E54C2DCF-3E75-B99C-09E4-BFBB47F337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97985196"/>
      </p:ext>
    </p:extLst>
  </p:cSld>
  <p:clrMapOvr>
    <a:masterClrMapping/>
  </p:clrMapOvr>
  <mc:AlternateContent xmlns:mc="http://schemas.openxmlformats.org/markup-compatibility/2006" xmlns:p14="http://schemas.microsoft.com/office/powerpoint/2010/main">
    <mc:Choice Requires="p14">
      <p:transition spd="slow" p14:dur="2000" advTm="96114"/>
    </mc:Choice>
    <mc:Fallback xmlns="">
      <p:transition spd="slow" advTm="9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6623CD-3E35-4AF2-9EE4-5C0980B7B55D}"/>
              </a:ext>
            </a:extLst>
          </p:cNvPr>
          <p:cNvSpPr txBox="1"/>
          <p:nvPr/>
        </p:nvSpPr>
        <p:spPr>
          <a:xfrm>
            <a:off x="201863" y="73267"/>
            <a:ext cx="2277650" cy="558230"/>
          </a:xfrm>
          <a:prstGeom prst="rect">
            <a:avLst/>
          </a:prstGeom>
          <a:noFill/>
        </p:spPr>
        <p:txBody>
          <a:bodyPr wrap="square" rtlCol="0">
            <a:spAutoFit/>
          </a:bodyPr>
          <a:lstStyle/>
          <a:p>
            <a:pPr algn="ctr">
              <a:lnSpc>
                <a:spcPts val="3500"/>
              </a:lnSpc>
            </a:pPr>
            <a:r>
              <a:rPr lang="en-GB" sz="3600" spc="-50">
                <a:solidFill>
                  <a:srgbClr val="144E61"/>
                </a:solidFill>
                <a:latin typeface="Poppins Bold" panose="00000800000000000000" pitchFamily="2" charset="0"/>
                <a:cs typeface="Poppins Bold" panose="00000800000000000000" pitchFamily="2" charset="0"/>
              </a:rPr>
              <a:t>Elections</a:t>
            </a:r>
          </a:p>
        </p:txBody>
      </p:sp>
      <p:sp>
        <p:nvSpPr>
          <p:cNvPr id="9" name="TextBox 8">
            <a:extLst>
              <a:ext uri="{FF2B5EF4-FFF2-40B4-BE49-F238E27FC236}">
                <a16:creationId xmlns:a16="http://schemas.microsoft.com/office/drawing/2014/main" id="{44BCC7E9-2D94-41A3-A440-5DB8F6535E90}"/>
              </a:ext>
            </a:extLst>
          </p:cNvPr>
          <p:cNvSpPr txBox="1"/>
          <p:nvPr/>
        </p:nvSpPr>
        <p:spPr>
          <a:xfrm>
            <a:off x="2908623" y="143547"/>
            <a:ext cx="6033514" cy="897169"/>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Start from a place of no knowledge about the Students Union</a:t>
            </a:r>
          </a:p>
          <a:p>
            <a:pPr marL="514350" lvl="1"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If you would struggle with this, email </a:t>
            </a:r>
            <a:r>
              <a:rPr lang="en-GB" sz="1200">
                <a:solidFill>
                  <a:srgbClr val="EF8481"/>
                </a:solidFill>
                <a:latin typeface="Poppins Medium" panose="00000600000000000000" pitchFamily="2" charset="0"/>
                <a:cs typeface="Poppins Medium" panose="00000600000000000000" pitchFamily="2" charset="0"/>
                <a:hlinkClick r:id="rId5"/>
              </a:rPr>
              <a:t>Coursereps@uclan.ac.uk</a:t>
            </a:r>
            <a:r>
              <a:rPr lang="en-GB" sz="1200">
                <a:solidFill>
                  <a:srgbClr val="EF8481"/>
                </a:solidFill>
                <a:latin typeface="Poppins Medium" panose="00000600000000000000" pitchFamily="2" charset="0"/>
                <a:cs typeface="Poppins Medium" panose="00000600000000000000" pitchFamily="2" charset="0"/>
              </a:rPr>
              <a:t> for a recording about the SU</a:t>
            </a:r>
          </a:p>
        </p:txBody>
      </p:sp>
      <p:sp>
        <p:nvSpPr>
          <p:cNvPr id="3" name="TextBox 2">
            <a:extLst>
              <a:ext uri="{FF2B5EF4-FFF2-40B4-BE49-F238E27FC236}">
                <a16:creationId xmlns:a16="http://schemas.microsoft.com/office/drawing/2014/main" id="{CB4864B0-34C3-A498-82EC-E76DE1F6FEFD}"/>
              </a:ext>
            </a:extLst>
          </p:cNvPr>
          <p:cNvSpPr txBox="1"/>
          <p:nvPr/>
        </p:nvSpPr>
        <p:spPr>
          <a:xfrm>
            <a:off x="2908623" y="1181586"/>
            <a:ext cx="6033514" cy="1451166"/>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Move to explaining the different ways, students can get involved</a:t>
            </a:r>
          </a:p>
          <a:p>
            <a:pPr marL="514350" lvl="1"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Use the Course Rep Role description to give information to students on what the role entails.</a:t>
            </a:r>
          </a:p>
          <a:p>
            <a:pPr marL="514350" lvl="1"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Use the Course Rep Presentation that will be sent to School Operations Managers soon to support your discussion.</a:t>
            </a:r>
          </a:p>
        </p:txBody>
      </p:sp>
      <p:sp>
        <p:nvSpPr>
          <p:cNvPr id="4" name="TextBox 3">
            <a:extLst>
              <a:ext uri="{FF2B5EF4-FFF2-40B4-BE49-F238E27FC236}">
                <a16:creationId xmlns:a16="http://schemas.microsoft.com/office/drawing/2014/main" id="{C9E6D97A-2BF1-D1E6-E16D-529900176EB4}"/>
              </a:ext>
            </a:extLst>
          </p:cNvPr>
          <p:cNvSpPr txBox="1"/>
          <p:nvPr/>
        </p:nvSpPr>
        <p:spPr>
          <a:xfrm>
            <a:off x="87451" y="2861785"/>
            <a:ext cx="8794435" cy="2005164"/>
          </a:xfrm>
          <a:prstGeom prst="rect">
            <a:avLst/>
          </a:prstGeom>
          <a:noFill/>
        </p:spPr>
        <p:txBody>
          <a:bodyPr wrap="square" rtlCol="0">
            <a:spAutoFit/>
          </a:bodyPr>
          <a:lstStyle/>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Give students a timeline in order to show interest and explain how the election will happen. (Example of next slide)</a:t>
            </a:r>
          </a:p>
          <a:p>
            <a:pPr marL="171450" indent="-171450">
              <a:lnSpc>
                <a:spcPct val="150000"/>
              </a:lnSpc>
              <a:buClr>
                <a:srgbClr val="EF8481"/>
              </a:buClr>
              <a:buFont typeface="Poppins" panose="00000500000000000000" pitchFamily="2" charset="0"/>
              <a:buChar char="&gt;"/>
            </a:pPr>
            <a:r>
              <a:rPr lang="en-GB" sz="1200">
                <a:solidFill>
                  <a:srgbClr val="EF8481"/>
                </a:solidFill>
                <a:latin typeface="Poppins Medium" panose="00000600000000000000" pitchFamily="2" charset="0"/>
                <a:cs typeface="Poppins Medium" panose="00000600000000000000" pitchFamily="2" charset="0"/>
              </a:rPr>
              <a:t>Be encouraging and engaging about the role, this is a great way to start off the Course Rep/Student/Staff member social contract where it is clear how much student voice is valued in your learning environment. Don’t simply say “Well someone has to do it” or pick a student who is known to be loud.*</a:t>
            </a:r>
          </a:p>
          <a:p>
            <a:pPr marL="171450" indent="-171450">
              <a:lnSpc>
                <a:spcPct val="150000"/>
              </a:lnSpc>
              <a:buClr>
                <a:srgbClr val="EF8481"/>
              </a:buClr>
              <a:buFont typeface="Poppins" panose="00000500000000000000" pitchFamily="2" charset="0"/>
              <a:buChar char="&gt;"/>
            </a:pPr>
            <a:endParaRPr lang="en-GB" sz="1200">
              <a:solidFill>
                <a:srgbClr val="EF8481"/>
              </a:solidFill>
              <a:latin typeface="Poppins Medium" panose="00000600000000000000" pitchFamily="2" charset="0"/>
              <a:cs typeface="Poppins Medium" panose="00000600000000000000" pitchFamily="2" charset="0"/>
            </a:endParaRPr>
          </a:p>
          <a:p>
            <a:pPr>
              <a:lnSpc>
                <a:spcPct val="150000"/>
              </a:lnSpc>
              <a:buClr>
                <a:srgbClr val="EF8481"/>
              </a:buClr>
            </a:pPr>
            <a:r>
              <a:rPr lang="en-GB" sz="1200">
                <a:solidFill>
                  <a:srgbClr val="EF8481"/>
                </a:solidFill>
                <a:latin typeface="Poppins Medium" panose="00000600000000000000" pitchFamily="2" charset="0"/>
                <a:cs typeface="Poppins Medium" panose="00000600000000000000" pitchFamily="2" charset="0"/>
              </a:rPr>
              <a:t>*</a:t>
            </a:r>
            <a:r>
              <a:rPr lang="en-GB" sz="1000">
                <a:solidFill>
                  <a:srgbClr val="EF8481"/>
                </a:solidFill>
                <a:latin typeface="Poppins Medium" panose="00000600000000000000" pitchFamily="2" charset="0"/>
                <a:cs typeface="Poppins Medium" panose="00000600000000000000" pitchFamily="2" charset="0"/>
              </a:rPr>
              <a:t>Lived experience according to previous reps</a:t>
            </a:r>
            <a:r>
              <a:rPr lang="en-GB" sz="1200">
                <a:solidFill>
                  <a:srgbClr val="EF8481"/>
                </a:solidFill>
                <a:latin typeface="Poppins Medium" panose="00000600000000000000" pitchFamily="2" charset="0"/>
                <a:cs typeface="Poppins Medium" panose="00000600000000000000" pitchFamily="2" charset="0"/>
              </a:rPr>
              <a:t>			</a:t>
            </a:r>
          </a:p>
        </p:txBody>
      </p:sp>
      <p:pic>
        <p:nvPicPr>
          <p:cNvPr id="14" name="Audio 13">
            <a:hlinkClick r:id="" action="ppaction://media"/>
            <a:extLst>
              <a:ext uri="{FF2B5EF4-FFF2-40B4-BE49-F238E27FC236}">
                <a16:creationId xmlns:a16="http://schemas.microsoft.com/office/drawing/2014/main" id="{48EF6728-5347-00C3-1C09-B5FEF6D3BB0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10467721"/>
      </p:ext>
    </p:extLst>
  </p:cSld>
  <p:clrMapOvr>
    <a:masterClrMapping/>
  </p:clrMapOvr>
  <mc:AlternateContent xmlns:mc="http://schemas.openxmlformats.org/markup-compatibility/2006" xmlns:p14="http://schemas.microsoft.com/office/powerpoint/2010/main">
    <mc:Choice Requires="p14">
      <p:transition spd="slow" p14:dur="2000" advTm="81442"/>
    </mc:Choice>
    <mc:Fallback xmlns="">
      <p:transition spd="slow" advTm="8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6623CD-3E35-4AF2-9EE4-5C0980B7B55D}"/>
              </a:ext>
            </a:extLst>
          </p:cNvPr>
          <p:cNvSpPr txBox="1"/>
          <p:nvPr/>
        </p:nvSpPr>
        <p:spPr>
          <a:xfrm>
            <a:off x="201863" y="428867"/>
            <a:ext cx="2397404" cy="1455911"/>
          </a:xfrm>
          <a:prstGeom prst="rect">
            <a:avLst/>
          </a:prstGeom>
          <a:noFill/>
        </p:spPr>
        <p:txBody>
          <a:bodyPr wrap="square" rtlCol="0">
            <a:spAutoFit/>
          </a:bodyPr>
          <a:lstStyle/>
          <a:p>
            <a:pPr algn="ctr">
              <a:lnSpc>
                <a:spcPts val="3500"/>
              </a:lnSpc>
            </a:pPr>
            <a:r>
              <a:rPr lang="en-GB" sz="3600" spc="-50">
                <a:solidFill>
                  <a:srgbClr val="144E61"/>
                </a:solidFill>
                <a:latin typeface="Poppins Bold" panose="00000800000000000000" pitchFamily="2" charset="0"/>
                <a:cs typeface="Poppins Bold" panose="00000800000000000000" pitchFamily="2" charset="0"/>
              </a:rPr>
              <a:t>Elections:</a:t>
            </a:r>
          </a:p>
          <a:p>
            <a:pPr algn="ctr">
              <a:lnSpc>
                <a:spcPts val="3500"/>
              </a:lnSpc>
            </a:pPr>
            <a:r>
              <a:rPr lang="en-GB" sz="3600" spc="-50">
                <a:solidFill>
                  <a:srgbClr val="144E61"/>
                </a:solidFill>
                <a:latin typeface="Poppins Bold" panose="00000800000000000000" pitchFamily="2" charset="0"/>
                <a:cs typeface="Poppins Bold" panose="00000800000000000000" pitchFamily="2" charset="0"/>
              </a:rPr>
              <a:t>the process</a:t>
            </a:r>
          </a:p>
        </p:txBody>
      </p:sp>
      <p:graphicFrame>
        <p:nvGraphicFramePr>
          <p:cNvPr id="5" name="Diagram 4">
            <a:extLst>
              <a:ext uri="{FF2B5EF4-FFF2-40B4-BE49-F238E27FC236}">
                <a16:creationId xmlns:a16="http://schemas.microsoft.com/office/drawing/2014/main" id="{902E551E-42B8-3889-0C72-4ACD0289148F}"/>
              </a:ext>
            </a:extLst>
          </p:cNvPr>
          <p:cNvGraphicFramePr/>
          <p:nvPr>
            <p:extLst>
              <p:ext uri="{D42A27DB-BD31-4B8C-83A1-F6EECF244321}">
                <p14:modId xmlns:p14="http://schemas.microsoft.com/office/powerpoint/2010/main" val="1092520889"/>
              </p:ext>
            </p:extLst>
          </p:nvPr>
        </p:nvGraphicFramePr>
        <p:xfrm>
          <a:off x="2846137" y="437526"/>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7651334F-63D6-3E8D-94CE-150EB2409F2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03952463"/>
      </p:ext>
    </p:extLst>
  </p:cSld>
  <p:clrMapOvr>
    <a:masterClrMapping/>
  </p:clrMapOvr>
  <mc:AlternateContent xmlns:mc="http://schemas.openxmlformats.org/markup-compatibility/2006" xmlns:p14="http://schemas.microsoft.com/office/powerpoint/2010/main">
    <mc:Choice Requires="p14">
      <p:transition spd="slow" p14:dur="2000" advTm="54333"/>
    </mc:Choice>
    <mc:Fallback xmlns="">
      <p:transition spd="slow" advTm="5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12.5|20.5|14|23.6"/>
</p:tagLst>
</file>

<file path=ppt/tags/tag2.xml><?xml version="1.0" encoding="utf-8"?>
<p:tagLst xmlns:a="http://schemas.openxmlformats.org/drawingml/2006/main" xmlns:r="http://schemas.openxmlformats.org/officeDocument/2006/relationships" xmlns:p="http://schemas.openxmlformats.org/presentationml/2006/main">
  <p:tag name="TIMING" val="|5.7|22.9|9|5.2"/>
</p:tagLst>
</file>

<file path=ppt/tags/tag3.xml><?xml version="1.0" encoding="utf-8"?>
<p:tagLst xmlns:a="http://schemas.openxmlformats.org/drawingml/2006/main" xmlns:r="http://schemas.openxmlformats.org/officeDocument/2006/relationships" xmlns:p="http://schemas.openxmlformats.org/presentationml/2006/main">
  <p:tag name="TIMING" val="|4.1"/>
</p:tagLst>
</file>

<file path=ppt/tags/tag4.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Union Theme">
      <a:dk1>
        <a:srgbClr val="000000"/>
      </a:dk1>
      <a:lt1>
        <a:srgbClr val="FFFFFF"/>
      </a:lt1>
      <a:dk2>
        <a:srgbClr val="44546A"/>
      </a:dk2>
      <a:lt2>
        <a:srgbClr val="E7E6E6"/>
      </a:lt2>
      <a:accent1>
        <a:srgbClr val="0B7E87"/>
      </a:accent1>
      <a:accent2>
        <a:srgbClr val="DD7B33"/>
      </a:accent2>
      <a:accent3>
        <a:srgbClr val="273374"/>
      </a:accent3>
      <a:accent4>
        <a:srgbClr val="753C63"/>
      </a:accent4>
      <a:accent5>
        <a:srgbClr val="D32149"/>
      </a:accent5>
      <a:accent6>
        <a:srgbClr val="4E4D4D"/>
      </a:accent6>
      <a:hlink>
        <a:srgbClr val="37B8C0"/>
      </a:hlink>
      <a:folHlink>
        <a:srgbClr val="A1558D"/>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daef4a8-c089-44f8-8775-e4e2a9182f0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2744603D91D14F98D5826C56C5CCC7" ma:contentTypeVersion="18" ma:contentTypeDescription="Create a new document." ma:contentTypeScope="" ma:versionID="4e899b036cc61061748897883d13e821">
  <xsd:schema xmlns:xsd="http://www.w3.org/2001/XMLSchema" xmlns:xs="http://www.w3.org/2001/XMLSchema" xmlns:p="http://schemas.microsoft.com/office/2006/metadata/properties" xmlns:ns3="cdaef4a8-c089-44f8-8775-e4e2a9182f0c" xmlns:ns4="3109fbac-13cf-4c88-b423-32b0ce6a9d62" targetNamespace="http://schemas.microsoft.com/office/2006/metadata/properties" ma:root="true" ma:fieldsID="6e6dcb5314ebc9388e7d28d4c88e8dba" ns3:_="" ns4:_="">
    <xsd:import namespace="cdaef4a8-c089-44f8-8775-e4e2a9182f0c"/>
    <xsd:import namespace="3109fbac-13cf-4c88-b423-32b0ce6a9d6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OCR"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aef4a8-c089-44f8-8775-e4e2a9182f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09fbac-13cf-4c88-b423-32b0ce6a9d6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61E134-1A74-4570-B2A5-C10857E6BFD9}">
  <ds:schemaRefs>
    <ds:schemaRef ds:uri="3109fbac-13cf-4c88-b423-32b0ce6a9d62"/>
    <ds:schemaRef ds:uri="cdaef4a8-c089-44f8-8775-e4e2a9182f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C75BB9-99A2-4D2C-899E-6746604F1265}">
  <ds:schemaRefs>
    <ds:schemaRef ds:uri="3109fbac-13cf-4c88-b423-32b0ce6a9d62"/>
    <ds:schemaRef ds:uri="cdaef4a8-c089-44f8-8775-e4e2a9182f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2C2CB4D-03BC-4E50-B2E5-27E315230A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(16:9)</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4</cp:revision>
  <dcterms:created xsi:type="dcterms:W3CDTF">2019-10-30T10:37:34Z</dcterms:created>
  <dcterms:modified xsi:type="dcterms:W3CDTF">2024-08-20T13:19:54Z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0x0101007D2744603D91D14F98D5826C56C5CCC7</vt:lpwstr>
  </property>
</Properties>
</file>